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2.xml" ContentType="application/vnd.openxmlformats-officedocument.presentationml.notesSlide+xml"/>
  <Override PartName="/ppt/embeddings/oleObject9.bin" ContentType="application/vnd.openxmlformats-officedocument.oleObject"/>
  <Override PartName="/ppt/notesSlides/notesSlide33.xml" ContentType="application/vnd.openxmlformats-officedocument.presentationml.notesSlide+xml"/>
  <Override PartName="/ppt/embeddings/oleObject10.bin" ContentType="application/vnd.openxmlformats-officedocument.oleObject"/>
  <Override PartName="/ppt/notesSlides/notesSlide34.xml" ContentType="application/vnd.openxmlformats-officedocument.presentationml.notesSlide+xml"/>
  <Override PartName="/ppt/embeddings/oleObject11.bin" ContentType="application/vnd.openxmlformats-officedocument.oleObject"/>
  <Override PartName="/ppt/notesSlides/notesSlide35.xml" ContentType="application/vnd.openxmlformats-officedocument.presentationml.notesSlide+xml"/>
  <Override PartName="/ppt/embeddings/oleObject12.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77"/>
  </p:notesMasterIdLst>
  <p:sldIdLst>
    <p:sldId id="256" r:id="rId2"/>
    <p:sldId id="261" r:id="rId3"/>
    <p:sldId id="257" r:id="rId4"/>
    <p:sldId id="260" r:id="rId5"/>
    <p:sldId id="258" r:id="rId6"/>
    <p:sldId id="344" r:id="rId7"/>
    <p:sldId id="305" r:id="rId8"/>
    <p:sldId id="306" r:id="rId9"/>
    <p:sldId id="265" r:id="rId10"/>
    <p:sldId id="259" r:id="rId11"/>
    <p:sldId id="266" r:id="rId12"/>
    <p:sldId id="262" r:id="rId13"/>
    <p:sldId id="267" r:id="rId14"/>
    <p:sldId id="288" r:id="rId15"/>
    <p:sldId id="289" r:id="rId16"/>
    <p:sldId id="307" r:id="rId17"/>
    <p:sldId id="263" r:id="rId18"/>
    <p:sldId id="272" r:id="rId19"/>
    <p:sldId id="264" r:id="rId20"/>
    <p:sldId id="273" r:id="rId21"/>
    <p:sldId id="274" r:id="rId22"/>
    <p:sldId id="308" r:id="rId23"/>
    <p:sldId id="343" r:id="rId24"/>
    <p:sldId id="312" r:id="rId25"/>
    <p:sldId id="277" r:id="rId26"/>
    <p:sldId id="292" r:id="rId27"/>
    <p:sldId id="313" r:id="rId28"/>
    <p:sldId id="309" r:id="rId29"/>
    <p:sldId id="275" r:id="rId30"/>
    <p:sldId id="298" r:id="rId31"/>
    <p:sldId id="299" r:id="rId32"/>
    <p:sldId id="300" r:id="rId33"/>
    <p:sldId id="301" r:id="rId34"/>
    <p:sldId id="302" r:id="rId35"/>
    <p:sldId id="334" r:id="rId36"/>
    <p:sldId id="337" r:id="rId37"/>
    <p:sldId id="336" r:id="rId38"/>
    <p:sldId id="335" r:id="rId39"/>
    <p:sldId id="340" r:id="rId40"/>
    <p:sldId id="345" r:id="rId41"/>
    <p:sldId id="341" r:id="rId42"/>
    <p:sldId id="342" r:id="rId43"/>
    <p:sldId id="331" r:id="rId44"/>
    <p:sldId id="317" r:id="rId45"/>
    <p:sldId id="319" r:id="rId46"/>
    <p:sldId id="291" r:id="rId47"/>
    <p:sldId id="290" r:id="rId48"/>
    <p:sldId id="318" r:id="rId49"/>
    <p:sldId id="278" r:id="rId50"/>
    <p:sldId id="320" r:id="rId51"/>
    <p:sldId id="346" r:id="rId52"/>
    <p:sldId id="304" r:id="rId53"/>
    <p:sldId id="316" r:id="rId54"/>
    <p:sldId id="321" r:id="rId55"/>
    <p:sldId id="322" r:id="rId56"/>
    <p:sldId id="325" r:id="rId57"/>
    <p:sldId id="323" r:id="rId58"/>
    <p:sldId id="324" r:id="rId59"/>
    <p:sldId id="326" r:id="rId60"/>
    <p:sldId id="327" r:id="rId61"/>
    <p:sldId id="293" r:id="rId62"/>
    <p:sldId id="294" r:id="rId63"/>
    <p:sldId id="295" r:id="rId64"/>
    <p:sldId id="310" r:id="rId65"/>
    <p:sldId id="314" r:id="rId66"/>
    <p:sldId id="296" r:id="rId67"/>
    <p:sldId id="297" r:id="rId68"/>
    <p:sldId id="328" r:id="rId69"/>
    <p:sldId id="329" r:id="rId70"/>
    <p:sldId id="330" r:id="rId71"/>
    <p:sldId id="283" r:id="rId72"/>
    <p:sldId id="279" r:id="rId73"/>
    <p:sldId id="281" r:id="rId74"/>
    <p:sldId id="311" r:id="rId75"/>
    <p:sldId id="315" r:id="rId76"/>
  </p:sldIdLst>
  <p:sldSz cx="9144000" cy="6858000" type="screen4x3"/>
  <p:notesSz cx="6858000" cy="9144000"/>
  <p:embeddedFontLst>
    <p:embeddedFont>
      <p:font typeface="Calibri" pitchFamily="34" charset="0"/>
      <p:regular r:id="rId78"/>
      <p:bold r:id="rId79"/>
      <p:italic r:id="rId80"/>
      <p:boldItalic r:id="rId81"/>
    </p:embeddedFont>
    <p:embeddedFont>
      <p:font typeface="Cambria Math" pitchFamily="18" charset="0"/>
      <p:regular r:id="rId82"/>
    </p:embeddedFont>
    <p:embeddedFont>
      <p:font typeface="Mathematica1Mono" pitchFamily="18" charset="2"/>
      <p:regular r:id="rId83"/>
      <p:bold r:id="rId84"/>
    </p:embeddedFont>
    <p:embeddedFont>
      <p:font typeface="Mathematica1" pitchFamily="2" charset="2"/>
      <p:regular r:id="rId85"/>
      <p:bold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2" autoAdjust="0"/>
    <p:restoredTop sz="94660"/>
  </p:normalViewPr>
  <p:slideViewPr>
    <p:cSldViewPr>
      <p:cViewPr>
        <p:scale>
          <a:sx n="100" d="100"/>
          <a:sy n="100" d="100"/>
        </p:scale>
        <p:origin x="-750" y="-156"/>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00678-FBE6-482B-A930-2E01967F25D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3590F3C-31FF-4B1F-B35A-5EC886524A4D}">
      <dgm:prSet phldrT="[Text]" custT="1"/>
      <dgm:spPr/>
      <dgm:t>
        <a:bodyPr/>
        <a:lstStyle/>
        <a:p>
          <a:r>
            <a:rPr lang="en-US" sz="2800" dirty="0" smtClean="0"/>
            <a:t>User Model</a:t>
          </a:r>
          <a:endParaRPr lang="en-US" sz="2800" dirty="0"/>
        </a:p>
      </dgm:t>
    </dgm:pt>
    <dgm:pt modelId="{D59CCF7D-38CD-4E6D-BCF8-73006ACA7CE1}" type="parTrans" cxnId="{B89016B0-4788-4FAA-ADD0-9809CFD73385}">
      <dgm:prSet/>
      <dgm:spPr/>
      <dgm:t>
        <a:bodyPr/>
        <a:lstStyle/>
        <a:p>
          <a:endParaRPr lang="en-US"/>
        </a:p>
      </dgm:t>
    </dgm:pt>
    <dgm:pt modelId="{9FA2563D-9A5D-44E1-A91D-2CB658D16891}" type="sibTrans" cxnId="{B89016B0-4788-4FAA-ADD0-9809CFD73385}">
      <dgm:prSet/>
      <dgm:spPr/>
      <dgm:t>
        <a:bodyPr/>
        <a:lstStyle/>
        <a:p>
          <a:endParaRPr lang="en-US"/>
        </a:p>
      </dgm:t>
    </dgm:pt>
    <dgm:pt modelId="{8D5EC482-C761-4769-90E8-5860E9B2F9F1}">
      <dgm:prSet phldrT="[Text]" custT="1"/>
      <dgm:spPr/>
      <dgm:t>
        <a:bodyPr/>
        <a:lstStyle/>
        <a:p>
          <a:r>
            <a:rPr lang="en-US" sz="2600" dirty="0" smtClean="0"/>
            <a:t>Policy Structure</a:t>
          </a:r>
          <a:endParaRPr lang="en-US" sz="2600" dirty="0"/>
        </a:p>
      </dgm:t>
    </dgm:pt>
    <dgm:pt modelId="{A7374985-FE2C-4A3F-9521-B43E5D142ED6}" type="parTrans" cxnId="{7E43E769-88B8-4E6B-AEA5-92FE9BD62DF3}">
      <dgm:prSet/>
      <dgm:spPr/>
      <dgm:t>
        <a:bodyPr/>
        <a:lstStyle/>
        <a:p>
          <a:endParaRPr lang="en-US"/>
        </a:p>
      </dgm:t>
    </dgm:pt>
    <dgm:pt modelId="{2EF0DEE9-0B34-4A61-947E-1D2D406B5BD3}" type="sibTrans" cxnId="{7E43E769-88B8-4E6B-AEA5-92FE9BD62DF3}">
      <dgm:prSet/>
      <dgm:spPr/>
      <dgm:t>
        <a:bodyPr/>
        <a:lstStyle/>
        <a:p>
          <a:endParaRPr lang="en-US"/>
        </a:p>
      </dgm:t>
    </dgm:pt>
    <dgm:pt modelId="{FEC5E9A9-2C18-4F24-AB89-3D3B5044F01D}">
      <dgm:prSet phldrT="[Text]"/>
      <dgm:spPr/>
      <dgm:t>
        <a:bodyPr/>
        <a:lstStyle/>
        <a:p>
          <a:r>
            <a:rPr lang="en-US" dirty="0" smtClean="0"/>
            <a:t>Security Goal</a:t>
          </a:r>
          <a:endParaRPr lang="en-US" dirty="0"/>
        </a:p>
      </dgm:t>
    </dgm:pt>
    <dgm:pt modelId="{F2E85646-9221-410B-B609-E06B6FD788B3}" type="parTrans" cxnId="{F8E253D8-DFC6-4716-9BE0-56BC8EEF361E}">
      <dgm:prSet/>
      <dgm:spPr/>
      <dgm:t>
        <a:bodyPr/>
        <a:lstStyle/>
        <a:p>
          <a:endParaRPr lang="en-US"/>
        </a:p>
      </dgm:t>
    </dgm:pt>
    <dgm:pt modelId="{9957BD8A-E533-4D4A-9185-3A8111F768A4}" type="sibTrans" cxnId="{F8E253D8-DFC6-4716-9BE0-56BC8EEF361E}">
      <dgm:prSet/>
      <dgm:spPr/>
      <dgm:t>
        <a:bodyPr/>
        <a:lstStyle/>
        <a:p>
          <a:endParaRPr lang="en-US"/>
        </a:p>
      </dgm:t>
    </dgm:pt>
    <dgm:pt modelId="{24B7C6BC-8F6A-4C95-9BBB-34F86A3A89B3}">
      <dgm:prSet phldrT="[Text]" custT="1"/>
      <dgm:spPr/>
      <dgm:t>
        <a:bodyPr/>
        <a:lstStyle/>
        <a:p>
          <a:r>
            <a:rPr lang="en-US" sz="3200" b="1" dirty="0" smtClean="0"/>
            <a:t>Theoretical Model</a:t>
          </a:r>
          <a:endParaRPr lang="en-US" sz="3200" b="1" dirty="0"/>
        </a:p>
      </dgm:t>
    </dgm:pt>
    <dgm:pt modelId="{FC87CC77-AC63-4390-8A20-F84C30972757}" type="parTrans" cxnId="{60BAF394-B167-4B4D-A9D1-47F50A44EEDE}">
      <dgm:prSet/>
      <dgm:spPr/>
      <dgm:t>
        <a:bodyPr/>
        <a:lstStyle/>
        <a:p>
          <a:endParaRPr lang="en-US"/>
        </a:p>
      </dgm:t>
    </dgm:pt>
    <dgm:pt modelId="{A69E26D3-A6AD-4C9A-9544-3F832BEF195E}" type="sibTrans" cxnId="{60BAF394-B167-4B4D-A9D1-47F50A44EEDE}">
      <dgm:prSet/>
      <dgm:spPr/>
      <dgm:t>
        <a:bodyPr/>
        <a:lstStyle/>
        <a:p>
          <a:endParaRPr lang="en-US"/>
        </a:p>
      </dgm:t>
    </dgm:pt>
    <dgm:pt modelId="{0BF72F78-35E0-461F-B423-3B34253480B0}" type="pres">
      <dgm:prSet presAssocID="{14F00678-FBE6-482B-A930-2E01967F25DC}" presName="Name0" presStyleCnt="0">
        <dgm:presLayoutVars>
          <dgm:chMax val="4"/>
          <dgm:resizeHandles val="exact"/>
        </dgm:presLayoutVars>
      </dgm:prSet>
      <dgm:spPr/>
      <dgm:t>
        <a:bodyPr/>
        <a:lstStyle/>
        <a:p>
          <a:endParaRPr lang="en-US"/>
        </a:p>
      </dgm:t>
    </dgm:pt>
    <dgm:pt modelId="{64EE037C-5F31-44B7-9ABD-7169FD935C2E}" type="pres">
      <dgm:prSet presAssocID="{14F00678-FBE6-482B-A930-2E01967F25DC}" presName="ellipse" presStyleLbl="trBgShp" presStyleIdx="0" presStyleCnt="1" custScaleX="167752"/>
      <dgm:spPr/>
    </dgm:pt>
    <dgm:pt modelId="{86CF4C6A-BDC0-48DB-B1D2-8C33F15F9683}" type="pres">
      <dgm:prSet presAssocID="{14F00678-FBE6-482B-A930-2E01967F25DC}" presName="arrow1" presStyleLbl="fgShp" presStyleIdx="0" presStyleCnt="1" custScaleX="216000"/>
      <dgm:spPr/>
    </dgm:pt>
    <dgm:pt modelId="{60D68AC2-FB03-4636-992E-BB8969BE4C0D}" type="pres">
      <dgm:prSet presAssocID="{14F00678-FBE6-482B-A930-2E01967F25DC}" presName="rectangle" presStyleLbl="revTx" presStyleIdx="0" presStyleCnt="1" custScaleX="165000" custLinFactNeighborY="-16667">
        <dgm:presLayoutVars>
          <dgm:bulletEnabled val="1"/>
        </dgm:presLayoutVars>
      </dgm:prSet>
      <dgm:spPr/>
      <dgm:t>
        <a:bodyPr/>
        <a:lstStyle/>
        <a:p>
          <a:endParaRPr lang="en-US"/>
        </a:p>
      </dgm:t>
    </dgm:pt>
    <dgm:pt modelId="{F7F947AC-5445-465F-BA43-6691F72CB5EF}" type="pres">
      <dgm:prSet presAssocID="{8D5EC482-C761-4769-90E8-5860E9B2F9F1}" presName="item1" presStyleLbl="node1" presStyleIdx="0" presStyleCnt="3" custScaleX="180889" custScaleY="154400">
        <dgm:presLayoutVars>
          <dgm:bulletEnabled val="1"/>
        </dgm:presLayoutVars>
      </dgm:prSet>
      <dgm:spPr/>
      <dgm:t>
        <a:bodyPr/>
        <a:lstStyle/>
        <a:p>
          <a:endParaRPr lang="en-US"/>
        </a:p>
      </dgm:t>
    </dgm:pt>
    <dgm:pt modelId="{7AF863AD-8B95-4DEB-B24A-77DED08E8BE4}" type="pres">
      <dgm:prSet presAssocID="{FEC5E9A9-2C18-4F24-AB89-3D3B5044F01D}" presName="item2" presStyleLbl="node1" presStyleIdx="1" presStyleCnt="3" custScaleX="171111" custScaleY="135555" custLinFactNeighborX="-71111" custLinFactNeighborY="-6667">
        <dgm:presLayoutVars>
          <dgm:bulletEnabled val="1"/>
        </dgm:presLayoutVars>
      </dgm:prSet>
      <dgm:spPr/>
      <dgm:t>
        <a:bodyPr/>
        <a:lstStyle/>
        <a:p>
          <a:endParaRPr lang="en-US"/>
        </a:p>
      </dgm:t>
    </dgm:pt>
    <dgm:pt modelId="{39441AEE-036C-4A87-A83B-9F9C08E3DDA2}" type="pres">
      <dgm:prSet presAssocID="{24B7C6BC-8F6A-4C95-9BBB-34F86A3A89B3}" presName="item3" presStyleLbl="node1" presStyleIdx="2" presStyleCnt="3" custScaleX="197777" custScaleY="139467" custLinFactNeighborX="33334">
        <dgm:presLayoutVars>
          <dgm:bulletEnabled val="1"/>
        </dgm:presLayoutVars>
      </dgm:prSet>
      <dgm:spPr/>
      <dgm:t>
        <a:bodyPr/>
        <a:lstStyle/>
        <a:p>
          <a:endParaRPr lang="en-US"/>
        </a:p>
      </dgm:t>
    </dgm:pt>
    <dgm:pt modelId="{5EFC082F-A6C9-47BA-9E9E-FBCB1D96B296}" type="pres">
      <dgm:prSet presAssocID="{14F00678-FBE6-482B-A930-2E01967F25DC}" presName="funnel" presStyleLbl="trAlignAcc1" presStyleIdx="0" presStyleCnt="1" custScaleX="188571"/>
      <dgm:spPr/>
    </dgm:pt>
  </dgm:ptLst>
  <dgm:cxnLst>
    <dgm:cxn modelId="{2DACC598-5AE4-468B-A417-9B37ACDA3492}" type="presOf" srcId="{24B7C6BC-8F6A-4C95-9BBB-34F86A3A89B3}" destId="{60D68AC2-FB03-4636-992E-BB8969BE4C0D}" srcOrd="0" destOrd="0" presId="urn:microsoft.com/office/officeart/2005/8/layout/funnel1"/>
    <dgm:cxn modelId="{F8E253D8-DFC6-4716-9BE0-56BC8EEF361E}" srcId="{14F00678-FBE6-482B-A930-2E01967F25DC}" destId="{FEC5E9A9-2C18-4F24-AB89-3D3B5044F01D}" srcOrd="2" destOrd="0" parTransId="{F2E85646-9221-410B-B609-E06B6FD788B3}" sibTransId="{9957BD8A-E533-4D4A-9185-3A8111F768A4}"/>
    <dgm:cxn modelId="{15FAB32F-D1ED-4592-B562-6F4E62D65CC4}" type="presOf" srcId="{73590F3C-31FF-4B1F-B35A-5EC886524A4D}" destId="{39441AEE-036C-4A87-A83B-9F9C08E3DDA2}" srcOrd="0" destOrd="0" presId="urn:microsoft.com/office/officeart/2005/8/layout/funnel1"/>
    <dgm:cxn modelId="{B89016B0-4788-4FAA-ADD0-9809CFD73385}" srcId="{14F00678-FBE6-482B-A930-2E01967F25DC}" destId="{73590F3C-31FF-4B1F-B35A-5EC886524A4D}" srcOrd="0" destOrd="0" parTransId="{D59CCF7D-38CD-4E6D-BCF8-73006ACA7CE1}" sibTransId="{9FA2563D-9A5D-44E1-A91D-2CB658D16891}"/>
    <dgm:cxn modelId="{E0948D75-BF0C-4F1B-A724-2124115DA448}" type="presOf" srcId="{FEC5E9A9-2C18-4F24-AB89-3D3B5044F01D}" destId="{F7F947AC-5445-465F-BA43-6691F72CB5EF}" srcOrd="0" destOrd="0" presId="urn:microsoft.com/office/officeart/2005/8/layout/funnel1"/>
    <dgm:cxn modelId="{7E43E769-88B8-4E6B-AEA5-92FE9BD62DF3}" srcId="{14F00678-FBE6-482B-A930-2E01967F25DC}" destId="{8D5EC482-C761-4769-90E8-5860E9B2F9F1}" srcOrd="1" destOrd="0" parTransId="{A7374985-FE2C-4A3F-9521-B43E5D142ED6}" sibTransId="{2EF0DEE9-0B34-4A61-947E-1D2D406B5BD3}"/>
    <dgm:cxn modelId="{60BAF394-B167-4B4D-A9D1-47F50A44EEDE}" srcId="{14F00678-FBE6-482B-A930-2E01967F25DC}" destId="{24B7C6BC-8F6A-4C95-9BBB-34F86A3A89B3}" srcOrd="3" destOrd="0" parTransId="{FC87CC77-AC63-4390-8A20-F84C30972757}" sibTransId="{A69E26D3-A6AD-4C9A-9544-3F832BEF195E}"/>
    <dgm:cxn modelId="{A03E380E-EED5-4DBE-87D1-8C77534D9282}" type="presOf" srcId="{14F00678-FBE6-482B-A930-2E01967F25DC}" destId="{0BF72F78-35E0-461F-B423-3B34253480B0}" srcOrd="0" destOrd="0" presId="urn:microsoft.com/office/officeart/2005/8/layout/funnel1"/>
    <dgm:cxn modelId="{C65B9CF1-078D-4287-9B01-EC783AB17AFB}" type="presOf" srcId="{8D5EC482-C761-4769-90E8-5860E9B2F9F1}" destId="{7AF863AD-8B95-4DEB-B24A-77DED08E8BE4}" srcOrd="0" destOrd="0" presId="urn:microsoft.com/office/officeart/2005/8/layout/funnel1"/>
    <dgm:cxn modelId="{CB04E8FC-38E9-491E-86F2-5260B46CBA6F}" type="presParOf" srcId="{0BF72F78-35E0-461F-B423-3B34253480B0}" destId="{64EE037C-5F31-44B7-9ABD-7169FD935C2E}" srcOrd="0" destOrd="0" presId="urn:microsoft.com/office/officeart/2005/8/layout/funnel1"/>
    <dgm:cxn modelId="{70754530-E0B5-4394-96AB-789CF43F6E51}" type="presParOf" srcId="{0BF72F78-35E0-461F-B423-3B34253480B0}" destId="{86CF4C6A-BDC0-48DB-B1D2-8C33F15F9683}" srcOrd="1" destOrd="0" presId="urn:microsoft.com/office/officeart/2005/8/layout/funnel1"/>
    <dgm:cxn modelId="{991F9FDD-042B-45B6-9F46-FD86C8DBD665}" type="presParOf" srcId="{0BF72F78-35E0-461F-B423-3B34253480B0}" destId="{60D68AC2-FB03-4636-992E-BB8969BE4C0D}" srcOrd="2" destOrd="0" presId="urn:microsoft.com/office/officeart/2005/8/layout/funnel1"/>
    <dgm:cxn modelId="{42DBA92A-AD97-4B98-904D-E153C73C82F3}" type="presParOf" srcId="{0BF72F78-35E0-461F-B423-3B34253480B0}" destId="{F7F947AC-5445-465F-BA43-6691F72CB5EF}" srcOrd="3" destOrd="0" presId="urn:microsoft.com/office/officeart/2005/8/layout/funnel1"/>
    <dgm:cxn modelId="{0FB83A5E-0FC3-40EC-ADC6-B813B0FC5D86}" type="presParOf" srcId="{0BF72F78-35E0-461F-B423-3B34253480B0}" destId="{7AF863AD-8B95-4DEB-B24A-77DED08E8BE4}" srcOrd="4" destOrd="0" presId="urn:microsoft.com/office/officeart/2005/8/layout/funnel1"/>
    <dgm:cxn modelId="{B92BB250-34EA-444E-B0D9-F1DE84999230}" type="presParOf" srcId="{0BF72F78-35E0-461F-B423-3B34253480B0}" destId="{39441AEE-036C-4A87-A83B-9F9C08E3DDA2}" srcOrd="5" destOrd="0" presId="urn:microsoft.com/office/officeart/2005/8/layout/funnel1"/>
    <dgm:cxn modelId="{49C63BC8-355F-4A89-AEE5-A7D60F1CEED7}" type="presParOf" srcId="{0BF72F78-35E0-461F-B423-3B34253480B0}" destId="{5EFC082F-A6C9-47BA-9E9E-FBCB1D96B29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DD1E7D71-1FB3-4020-89D9-1D5DD5CA4B39}"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E037C-5F31-44B7-9ABD-7169FD935C2E}">
      <dsp:nvSpPr>
        <dsp:cNvPr id="0" name=""/>
        <dsp:cNvSpPr/>
      </dsp:nvSpPr>
      <dsp:spPr>
        <a:xfrm>
          <a:off x="1894838" y="165099"/>
          <a:ext cx="5496562"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F4C6A-BDC0-48DB-B1D2-8C33F15F9683}">
      <dsp:nvSpPr>
        <dsp:cNvPr id="0" name=""/>
        <dsp:cNvSpPr/>
      </dsp:nvSpPr>
      <dsp:spPr>
        <a:xfrm>
          <a:off x="3962400" y="2951479"/>
          <a:ext cx="13716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68AC2-FB03-4636-992E-BB8969BE4C0D}">
      <dsp:nvSpPr>
        <dsp:cNvPr id="0" name=""/>
        <dsp:cNvSpPr/>
      </dsp:nvSpPr>
      <dsp:spPr>
        <a:xfrm>
          <a:off x="2133600" y="3149597"/>
          <a:ext cx="50292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Theoretical Model</a:t>
          </a:r>
          <a:endParaRPr lang="en-US" sz="3200" b="1" kern="1200" dirty="0"/>
        </a:p>
      </dsp:txBody>
      <dsp:txXfrm>
        <a:off x="2133600" y="3149597"/>
        <a:ext cx="5029200" cy="762000"/>
      </dsp:txXfrm>
    </dsp:sp>
    <dsp:sp modelId="{F7F947AC-5445-465F-BA43-6691F72CB5EF}">
      <dsp:nvSpPr>
        <dsp:cNvPr id="0" name=""/>
        <dsp:cNvSpPr/>
      </dsp:nvSpPr>
      <dsp:spPr>
        <a:xfrm>
          <a:off x="3733799" y="1080008"/>
          <a:ext cx="2067561" cy="17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Security Goal</a:t>
          </a:r>
          <a:endParaRPr lang="en-US" sz="3200" kern="1200" dirty="0"/>
        </a:p>
      </dsp:txBody>
      <dsp:txXfrm>
        <a:off x="4036586" y="1338456"/>
        <a:ext cx="1461987" cy="1247896"/>
      </dsp:txXfrm>
    </dsp:sp>
    <dsp:sp modelId="{7AF863AD-8B95-4DEB-B24A-77DED08E8BE4}">
      <dsp:nvSpPr>
        <dsp:cNvPr id="0" name=""/>
        <dsp:cNvSpPr/>
      </dsp:nvSpPr>
      <dsp:spPr>
        <a:xfrm>
          <a:off x="2159001" y="253999"/>
          <a:ext cx="1955798" cy="1549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Policy Structure</a:t>
          </a:r>
          <a:endParaRPr lang="en-US" sz="2600" kern="1200" dirty="0"/>
        </a:p>
      </dsp:txBody>
      <dsp:txXfrm>
        <a:off x="2445421" y="480902"/>
        <a:ext cx="1382958" cy="1095587"/>
      </dsp:txXfrm>
    </dsp:sp>
    <dsp:sp modelId="{39441AEE-036C-4A87-A83B-9F9C08E3DDA2}">
      <dsp:nvSpPr>
        <dsp:cNvPr id="0" name=""/>
        <dsp:cNvSpPr/>
      </dsp:nvSpPr>
      <dsp:spPr>
        <a:xfrm>
          <a:off x="4368812" y="31494"/>
          <a:ext cx="2260591" cy="1594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User Model</a:t>
          </a:r>
          <a:endParaRPr lang="en-US" sz="2800" kern="1200" dirty="0"/>
        </a:p>
      </dsp:txBody>
      <dsp:txXfrm>
        <a:off x="4699868" y="264946"/>
        <a:ext cx="1598479" cy="1127203"/>
      </dsp:txXfrm>
    </dsp:sp>
    <dsp:sp modelId="{5EFC082F-A6C9-47BA-9E9E-FBCB1D96B296}">
      <dsp:nvSpPr>
        <dsp:cNvPr id="0" name=""/>
        <dsp:cNvSpPr/>
      </dsp:nvSpPr>
      <dsp:spPr>
        <a:xfrm>
          <a:off x="1295407" y="25399"/>
          <a:ext cx="6705584"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A30DA-51DA-43D6-A5B8-6696CDC6F28E}" type="datetimeFigureOut">
              <a:rPr lang="en-US" smtClean="0"/>
              <a:pPr/>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E2A69-A5F2-4C5F-BD67-2244851EFDD7}" type="slidenum">
              <a:rPr lang="en-US" smtClean="0"/>
              <a:pPr/>
              <a:t>‹#›</a:t>
            </a:fld>
            <a:endParaRPr lang="en-US"/>
          </a:p>
        </p:txBody>
      </p:sp>
    </p:spTree>
    <p:extLst>
      <p:ext uri="{BB962C8B-B14F-4D97-AF65-F5344CB8AC3E}">
        <p14:creationId xmlns:p14="http://schemas.microsoft.com/office/powerpoint/2010/main" val="413488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topic is perhaps best introduced by Darth Balls.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0</a:t>
            </a:fld>
            <a:endParaRPr lang="en-US"/>
          </a:p>
        </p:txBody>
      </p:sp>
    </p:spTree>
    <p:extLst>
      <p:ext uri="{BB962C8B-B14F-4D97-AF65-F5344CB8AC3E}">
        <p14:creationId xmlns:p14="http://schemas.microsoft.com/office/powerpoint/2010/main" val="378929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to ban</a:t>
            </a:r>
            <a:r>
              <a:rPr lang="en-US" baseline="0" dirty="0" smtClean="0"/>
              <a:t> passwords t</a:t>
            </a:r>
            <a:r>
              <a:rPr lang="en-US" dirty="0" smtClean="0"/>
              <a:t>he</a:t>
            </a:r>
            <a:r>
              <a:rPr lang="en-US" baseline="0" dirty="0" smtClean="0"/>
              <a:t> probability of the other passwords.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13</a:t>
            </a:fld>
            <a:endParaRPr lang="en-US"/>
          </a:p>
        </p:txBody>
      </p:sp>
    </p:spTree>
    <p:extLst>
      <p:ext uri="{BB962C8B-B14F-4D97-AF65-F5344CB8AC3E}">
        <p14:creationId xmlns:p14="http://schemas.microsoft.com/office/powerpoint/2010/main" val="354823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rule is given by</a:t>
            </a:r>
            <a:r>
              <a:rPr lang="en-US" baseline="0" dirty="0" smtClean="0"/>
              <a:t> a subset of passwords. </a:t>
            </a:r>
            <a:r>
              <a:rPr lang="en-US" dirty="0" smtClean="0"/>
              <a:t>Positive rules are sets of passwords that we would expect to be strong, for example all passwords longer</a:t>
            </a:r>
            <a:r>
              <a:rPr lang="en-US" baseline="0" dirty="0" smtClean="0"/>
              <a:t> than 14 characters. Each rule may be active or inactive. The set of allowed passwords is the union of all active rules. In other words, if a rule is active then all of the passwords are allowed.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16</a:t>
            </a:fld>
            <a:endParaRPr lang="en-US"/>
          </a:p>
        </p:txBody>
      </p:sp>
    </p:spTree>
    <p:extLst>
      <p:ext uri="{BB962C8B-B14F-4D97-AF65-F5344CB8AC3E}">
        <p14:creationId xmlns:p14="http://schemas.microsoft.com/office/powerpoint/2010/main" val="348000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we</a:t>
            </a:r>
            <a:r>
              <a:rPr lang="en-US" baseline="0" dirty="0" smtClean="0"/>
              <a:t> activate just rule 1 then all passwords longer than 14 characters are allowed.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17</a:t>
            </a:fld>
            <a:endParaRPr lang="en-US"/>
          </a:p>
        </p:txBody>
      </p:sp>
    </p:spTree>
    <p:extLst>
      <p:ext uri="{BB962C8B-B14F-4D97-AF65-F5344CB8AC3E}">
        <p14:creationId xmlns:p14="http://schemas.microsoft.com/office/powerpoint/2010/main" val="382241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a:t>
            </a:r>
            <a:r>
              <a:rPr lang="en-US" baseline="0" dirty="0" smtClean="0"/>
              <a:t> a negative rule is a subset of passwords that we expect to be weak. For example, all passwords shorter than 8 characters. The union of active rules now specifies the passwords that are disallowed.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18</a:t>
            </a:fld>
            <a:endParaRPr lang="en-US"/>
          </a:p>
        </p:txBody>
      </p:sp>
    </p:spTree>
    <p:extLst>
      <p:ext uri="{BB962C8B-B14F-4D97-AF65-F5344CB8AC3E}">
        <p14:creationId xmlns:p14="http://schemas.microsoft.com/office/powerpoint/2010/main" val="409386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Suppose that the user has chosen weak passwords (e.g., “1234”). Assuming that the server implements some sort of 3-strike policy then the adversary will almost always get locked out after 3 incorrect guesses. Online attacks are only effective if the user chooses an obvious password or if the adversary has already has background information about the user’s passwords. </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Entropy has often been used as a measure of security,</a:t>
            </a:r>
            <a:r>
              <a:rPr lang="en-US" baseline="0" dirty="0" smtClean="0"/>
              <a:t> but there is a big problem. A password distribution can be high even if half of users select “12345” as their password. In this case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23</a:t>
            </a:fld>
            <a:endParaRPr lang="en-US"/>
          </a:p>
        </p:txBody>
      </p:sp>
    </p:spTree>
    <p:extLst>
      <p:ext uri="{BB962C8B-B14F-4D97-AF65-F5344CB8AC3E}">
        <p14:creationId xmlns:p14="http://schemas.microsoft.com/office/powerpoint/2010/main" val="186049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Adversary</a:t>
            </a:r>
            <a:r>
              <a:rPr lang="en-US" baseline="0" dirty="0" smtClean="0"/>
              <a:t> with no extra background knowledge about the users.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optimal defense against an untargeted offline and online attack.</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26</a:t>
            </a:fld>
            <a:endParaRPr lang="en-US"/>
          </a:p>
        </p:txBody>
      </p:sp>
    </p:spTree>
    <p:extLst>
      <p:ext uri="{BB962C8B-B14F-4D97-AF65-F5344CB8AC3E}">
        <p14:creationId xmlns:p14="http://schemas.microsoft.com/office/powerpoint/2010/main" val="121611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we will focus on the special case</a:t>
            </a:r>
            <a:r>
              <a:rPr lang="en-US" baseline="0" dirty="0" smtClean="0"/>
              <a:t> k=1 for ease of presentation. The relevant  parameters are n, m and |P| - the size of the password space. It may be impractical to run in time |P|, but fortunately our positive result only depends on m and n. However, our negative result holds even when algorithms are allowed to run in polynomial time in |P|.  </a:t>
            </a:r>
            <a:endParaRPr lang="en-US" dirty="0" smtClean="0"/>
          </a:p>
          <a:p>
            <a:endParaRPr lang="en-US" dirty="0" smtClean="0"/>
          </a:p>
          <a:p>
            <a:r>
              <a:rPr lang="en-US" dirty="0" smtClean="0"/>
              <a:t>Highlight </a:t>
            </a:r>
            <a:r>
              <a:rPr lang="en-US" dirty="0" smtClean="0"/>
              <a:t>Difference</a:t>
            </a:r>
            <a:r>
              <a:rPr lang="en-US" baseline="0" dirty="0" smtClean="0"/>
              <a:t> between Positive/Negative Rules.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31</a:t>
            </a:fld>
            <a:endParaRPr lang="en-US"/>
          </a:p>
        </p:txBody>
      </p:sp>
    </p:spTree>
    <p:extLst>
      <p:ext uri="{BB962C8B-B14F-4D97-AF65-F5344CB8AC3E}">
        <p14:creationId xmlns:p14="http://schemas.microsoft.com/office/powerpoint/2010/main" val="413604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t>
            </a:r>
            <a:r>
              <a:rPr lang="en-US" baseline="0" dirty="0" smtClean="0"/>
              <a:t>I am registering for an </a:t>
            </a:r>
            <a:r>
              <a:rPr lang="en-US" baseline="0" dirty="0" err="1" smtClean="0"/>
              <a:t>ebay</a:t>
            </a:r>
            <a:r>
              <a:rPr lang="en-US" baseline="0" dirty="0" smtClean="0"/>
              <a:t> account</a:t>
            </a:r>
            <a:r>
              <a:rPr lang="en-US" baseline="0" dirty="0" smtClean="0"/>
              <a:t>. Since, I have seen </a:t>
            </a:r>
            <a:r>
              <a:rPr lang="en-US" baseline="0" dirty="0" err="1" smtClean="0"/>
              <a:t>SpaceBalls</a:t>
            </a:r>
            <a:r>
              <a:rPr lang="en-US" baseline="0" dirty="0" smtClean="0"/>
              <a:t> before I know not to pick my favorite password “12345” so naturally </a:t>
            </a:r>
            <a:r>
              <a:rPr lang="en-US" baseline="0" dirty="0" smtClean="0"/>
              <a:t>I select </a:t>
            </a:r>
            <a:r>
              <a:rPr lang="en-US" baseline="0" dirty="0" smtClean="0"/>
              <a:t>my second most favorite password </a:t>
            </a:r>
            <a:r>
              <a:rPr lang="en-US" baseline="0" dirty="0" smtClean="0"/>
              <a:t>****pause***. </a:t>
            </a:r>
            <a:r>
              <a:rPr lang="en-US" baseline="0" dirty="0" smtClean="0"/>
              <a:t> </a:t>
            </a:r>
            <a:r>
              <a:rPr lang="en-US" baseline="0" dirty="0" err="1" smtClean="0"/>
              <a:t>Ebay</a:t>
            </a:r>
            <a:r>
              <a:rPr lang="en-US" baseline="0" dirty="0" smtClean="0"/>
              <a:t> follows recommendations from NIST to prevent “trivial passwords” so up pops </a:t>
            </a:r>
            <a:r>
              <a:rPr lang="en-US" baseline="0" dirty="0" smtClean="0"/>
              <a:t>a list of </a:t>
            </a:r>
            <a:r>
              <a:rPr lang="en-US" baseline="0" dirty="0" smtClean="0"/>
              <a:t>rules --- the password composition policy --- </a:t>
            </a:r>
            <a:r>
              <a:rPr lang="en-US" baseline="0" dirty="0" smtClean="0"/>
              <a:t>telling me that my password needs a capital letter and a number. Now I know that I need to select a much more secure password…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2</a:t>
            </a:fld>
            <a:endParaRPr lang="en-US"/>
          </a:p>
        </p:txBody>
      </p:sp>
    </p:spTree>
    <p:extLst>
      <p:ext uri="{BB962C8B-B14F-4D97-AF65-F5344CB8AC3E}">
        <p14:creationId xmlns:p14="http://schemas.microsoft.com/office/powerpoint/2010/main" val="394895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must ban at least K rules</a:t>
            </a:r>
            <a:r>
              <a:rPr lang="en-US" baseline="0" dirty="0" smtClean="0"/>
              <a:t> to get rid of W</a:t>
            </a:r>
            <a:r>
              <a:rPr lang="en-US" baseline="-25000" dirty="0" smtClean="0"/>
              <a:t>1</a:t>
            </a:r>
            <a:r>
              <a:rPr lang="en-US" baseline="0" dirty="0" smtClean="0"/>
              <a:t>,…,</a:t>
            </a:r>
            <a:r>
              <a:rPr lang="en-US" baseline="0" dirty="0" err="1" smtClean="0"/>
              <a:t>W</a:t>
            </a:r>
            <a:r>
              <a:rPr lang="en-US" baseline="-25000" dirty="0" err="1" smtClean="0"/>
              <a:t>k</a:t>
            </a:r>
            <a:r>
              <a:rPr lang="en-US" dirty="0" smtClean="0"/>
              <a:t> . What’s the danger of just adding k</a:t>
            </a:r>
            <a:r>
              <a:rPr lang="en-US" baseline="0" dirty="0" smtClean="0"/>
              <a:t> arbitrary rules?</a:t>
            </a:r>
            <a:endParaRPr lang="en-US" baseline="-25000" dirty="0" smtClean="0"/>
          </a:p>
          <a:p>
            <a:endParaRPr lang="en-US" baseline="-25000" dirty="0" smtClean="0"/>
          </a:p>
        </p:txBody>
      </p:sp>
      <p:sp>
        <p:nvSpPr>
          <p:cNvPr id="4" name="Slide Number Placeholder 3"/>
          <p:cNvSpPr>
            <a:spLocks noGrp="1"/>
          </p:cNvSpPr>
          <p:nvPr>
            <p:ph type="sldNum" sz="quarter" idx="10"/>
          </p:nvPr>
        </p:nvSpPr>
        <p:spPr/>
        <p:txBody>
          <a:bodyPr/>
          <a:lstStyle/>
          <a:p>
            <a:fld id="{C90E2A69-A5F2-4C5F-BD67-2244851EFDD7}" type="slidenum">
              <a:rPr lang="en-US" smtClean="0"/>
              <a:pPr/>
              <a:t>34</a:t>
            </a:fld>
            <a:endParaRPr lang="en-US"/>
          </a:p>
        </p:txBody>
      </p:sp>
    </p:spTree>
    <p:extLst>
      <p:ext uri="{BB962C8B-B14F-4D97-AF65-F5344CB8AC3E}">
        <p14:creationId xmlns:p14="http://schemas.microsoft.com/office/powerpoint/2010/main" val="67235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a:t>
            </a:r>
            <a:r>
              <a:rPr lang="en-US" dirty="0" err="1" smtClean="0"/>
              <a:t>R</a:t>
            </a:r>
            <a:r>
              <a:rPr lang="en-US" baseline="-25000" dirty="0" err="1" smtClean="0"/>
              <a:t>u</a:t>
            </a:r>
            <a:r>
              <a:rPr lang="en-US" dirty="0" smtClean="0"/>
              <a:t> bans the first row</a:t>
            </a:r>
            <a:r>
              <a:rPr lang="en-US" baseline="0" dirty="0" smtClean="0"/>
              <a:t> and Rule R</a:t>
            </a:r>
            <a:r>
              <a:rPr lang="en-US" baseline="-25000" dirty="0" smtClean="0"/>
              <a:t>x</a:t>
            </a:r>
            <a:r>
              <a:rPr lang="en-US" baseline="0" dirty="0" smtClean="0"/>
              <a:t> bans the second row.</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35</a:t>
            </a:fld>
            <a:endParaRPr lang="en-US"/>
          </a:p>
        </p:txBody>
      </p:sp>
    </p:spTree>
    <p:extLst>
      <p:ext uri="{BB962C8B-B14F-4D97-AF65-F5344CB8AC3E}">
        <p14:creationId xmlns:p14="http://schemas.microsoft.com/office/powerpoint/2010/main" val="16601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if we don’t ban both rules then we are safe.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36</a:t>
            </a:fld>
            <a:endParaRPr lang="en-US"/>
          </a:p>
        </p:txBody>
      </p:sp>
    </p:spTree>
    <p:extLst>
      <p:ext uri="{BB962C8B-B14F-4D97-AF65-F5344CB8AC3E}">
        <p14:creationId xmlns:p14="http://schemas.microsoft.com/office/powerpoint/2010/main" val="1452479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if we don’t ban either rule we are</a:t>
            </a:r>
            <a:r>
              <a:rPr lang="en-US" baseline="0" dirty="0" smtClean="0"/>
              <a:t> safe.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37</a:t>
            </a:fld>
            <a:endParaRPr lang="en-US"/>
          </a:p>
        </p:txBody>
      </p:sp>
    </p:spTree>
    <p:extLst>
      <p:ext uri="{BB962C8B-B14F-4D97-AF65-F5344CB8AC3E}">
        <p14:creationId xmlns:p14="http://schemas.microsoft.com/office/powerpoint/2010/main" val="392672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not ban two rules adjacent to the </a:t>
            </a:r>
            <a:r>
              <a:rPr lang="en-US" smtClean="0"/>
              <a:t>same vertes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38</a:t>
            </a:fld>
            <a:endParaRPr lang="en-US"/>
          </a:p>
        </p:txBody>
      </p:sp>
    </p:spTree>
    <p:extLst>
      <p:ext uri="{BB962C8B-B14F-4D97-AF65-F5344CB8AC3E}">
        <p14:creationId xmlns:p14="http://schemas.microsoft.com/office/powerpoint/2010/main" val="856449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39</a:t>
            </a:fld>
            <a:endParaRPr lang="en-US"/>
          </a:p>
        </p:txBody>
      </p:sp>
    </p:spTree>
    <p:extLst>
      <p:ext uri="{BB962C8B-B14F-4D97-AF65-F5344CB8AC3E}">
        <p14:creationId xmlns:p14="http://schemas.microsoft.com/office/powerpoint/2010/main" val="3663073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just showed you that it</a:t>
            </a:r>
            <a:r>
              <a:rPr lang="en-US" baseline="0" dirty="0" smtClean="0"/>
              <a:t> is hard to find the optimal policy with negative rules. Surprisingly, the story is much different with Positive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that w is too popular. We already know that the popularity of w will only increase until we ban it. How can we go about banning w?</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45</a:t>
            </a:fld>
            <a:endParaRPr lang="en-US"/>
          </a:p>
        </p:txBody>
      </p:sp>
    </p:spTree>
    <p:extLst>
      <p:ext uri="{BB962C8B-B14F-4D97-AF65-F5344CB8AC3E}">
        <p14:creationId xmlns:p14="http://schemas.microsoft.com/office/powerpoint/2010/main" val="386885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ban more and more passwords the probability of other passwords only increases. The only way to improve the situation is by banning the most popular password. The only way to do this is to deactivate all rules that contain the most popular password.</a:t>
            </a:r>
            <a:endParaRPr lang="en-US" dirty="0" smtClean="0"/>
          </a:p>
          <a:p>
            <a:endParaRPr lang="en-US" dirty="0" smtClean="0"/>
          </a:p>
          <a:p>
            <a:r>
              <a:rPr lang="en-US" dirty="0" smtClean="0"/>
              <a:t>Insight leads to a very simple algorithm.</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Insight leads to a very simple algorithm.</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Do people respond to password composition policies in predictable ways? Is</a:t>
            </a:r>
            <a:r>
              <a:rPr lang="en-US" baseline="0" dirty="0" smtClean="0"/>
              <a:t> the resulting password distribution really more secure?</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3</a:t>
            </a:fld>
            <a:endParaRPr lang="en-US"/>
          </a:p>
        </p:txBody>
      </p:sp>
    </p:spTree>
    <p:extLst>
      <p:ext uri="{BB962C8B-B14F-4D97-AF65-F5344CB8AC3E}">
        <p14:creationId xmlns:p14="http://schemas.microsoft.com/office/powerpoint/2010/main" val="78379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Difference</a:t>
            </a:r>
            <a:r>
              <a:rPr lang="en-US" baseline="0" dirty="0" smtClean="0"/>
              <a:t> between Positive/Negative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Difference</a:t>
            </a:r>
            <a:r>
              <a:rPr lang="en-US" baseline="0" dirty="0" smtClean="0"/>
              <a:t> between Positive/Negative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Chernoff</a:t>
            </a:r>
            <a:r>
              <a:rPr lang="en-US" baseline="0" dirty="0" smtClean="0"/>
              <a:t> Bounds tell the probability that our estimate for w is wildly off is very small. This is great, but what about the other passwords?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54</a:t>
            </a:fld>
            <a:endParaRPr lang="en-US"/>
          </a:p>
        </p:txBody>
      </p:sp>
    </p:spTree>
    <p:extLst>
      <p:ext uri="{BB962C8B-B14F-4D97-AF65-F5344CB8AC3E}">
        <p14:creationId xmlns:p14="http://schemas.microsoft.com/office/powerpoint/2010/main" val="1052344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Union bound over bucket </a:t>
            </a:r>
            <a:r>
              <a:rPr lang="en-US" dirty="0" err="1" smtClean="0"/>
              <a:t>i</a:t>
            </a:r>
            <a:r>
              <a:rPr lang="en-US" baseline="0" dirty="0" smtClean="0"/>
              <a:t> allows us to bound the probability that we are wildly off for any password in bucket </a:t>
            </a:r>
            <a:r>
              <a:rPr lang="en-US" baseline="0" dirty="0" err="1" smtClean="0"/>
              <a: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55</a:t>
            </a:fld>
            <a:endParaRPr lang="en-US"/>
          </a:p>
        </p:txBody>
      </p:sp>
    </p:spTree>
    <p:extLst>
      <p:ext uri="{BB962C8B-B14F-4D97-AF65-F5344CB8AC3E}">
        <p14:creationId xmlns:p14="http://schemas.microsoft.com/office/powerpoint/2010/main" val="2394635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 union bound across all buckets.</a:t>
            </a:r>
            <a:r>
              <a:rPr lang="en-US" baseline="0" dirty="0" smtClean="0"/>
              <a:t> The probability that there exists a wildly bad estimate in round </a:t>
            </a:r>
            <a:r>
              <a:rPr lang="en-US" baseline="0" dirty="0" err="1" smtClean="0"/>
              <a:t>i</a:t>
            </a:r>
            <a:r>
              <a:rPr lang="en-US" baseline="0" dirty="0" smtClean="0"/>
              <a:t> is at most…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56</a:t>
            </a:fld>
            <a:endParaRPr lang="en-US"/>
          </a:p>
        </p:txBody>
      </p:sp>
    </p:spTree>
    <p:extLst>
      <p:ext uri="{BB962C8B-B14F-4D97-AF65-F5344CB8AC3E}">
        <p14:creationId xmlns:p14="http://schemas.microsoft.com/office/powerpoint/2010/main" val="2906312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can union</a:t>
            </a:r>
            <a:r>
              <a:rPr lang="en-US" baseline="0" dirty="0" smtClean="0"/>
              <a:t> bound across all m rounds of the algorithm, and say that except with probability delta we get reasonable probability estimates in every round.</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57</a:t>
            </a:fld>
            <a:endParaRPr lang="en-US"/>
          </a:p>
        </p:txBody>
      </p:sp>
    </p:spTree>
    <p:extLst>
      <p:ext uri="{BB962C8B-B14F-4D97-AF65-F5344CB8AC3E}">
        <p14:creationId xmlns:p14="http://schemas.microsoft.com/office/powerpoint/2010/main" val="2808911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Difference</a:t>
            </a:r>
            <a:r>
              <a:rPr lang="en-US" baseline="0" dirty="0" smtClean="0"/>
              <a:t> between Positive/Negative Rules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Algorithms</a:t>
            </a:r>
            <a:r>
              <a:rPr lang="en-US" baseline="0" dirty="0" smtClean="0"/>
              <a:t> in the Rankings Model always work in the Normalized Probabilities Model. Hardness results do not always carry over (note: large k).</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tend</a:t>
            </a:r>
            <a:r>
              <a:rPr lang="en-US" baseline="0" dirty="0" smtClean="0"/>
              <a:t> to select highly predictable passwords. </a:t>
            </a:r>
            <a:r>
              <a:rPr lang="en-US" baseline="0" dirty="0" smtClean="0"/>
              <a:t>To </a:t>
            </a:r>
            <a:r>
              <a:rPr lang="en-US" baseline="0" dirty="0" smtClean="0"/>
              <a:t>prevent people from selecting trivial passwords companies often adopt password composition policies.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4</a:t>
            </a:fld>
            <a:endParaRPr lang="en-US"/>
          </a:p>
        </p:txBody>
      </p:sp>
    </p:spTree>
    <p:extLst>
      <p:ext uri="{BB962C8B-B14F-4D97-AF65-F5344CB8AC3E}">
        <p14:creationId xmlns:p14="http://schemas.microsoft.com/office/powerpoint/2010/main" val="212254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Time published 25 of the most common passwords. We see very simply passwords like “password,” “123456.”  If </a:t>
            </a:r>
            <a:r>
              <a:rPr lang="en-US" baseline="0" dirty="0" smtClean="0"/>
              <a:t>we go down to the bottom of the list we see “password1.” I find this password interesting because it appears to be a popular adaption to common password restrictions…</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5</a:t>
            </a:fld>
            <a:endParaRPr lang="en-US"/>
          </a:p>
        </p:txBody>
      </p:sp>
    </p:spTree>
    <p:extLst>
      <p:ext uri="{BB962C8B-B14F-4D97-AF65-F5344CB8AC3E}">
        <p14:creationId xmlns:p14="http://schemas.microsoft.com/office/powerpoint/2010/main" val="212254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BURR, W. E., DODSON, D. F., AND POLK, W. T. 2006. Electronic authentication guideline. NIST Special Publication 800-63.</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SCARFONE, K. AND SOUPPAYA, M. 2009. NIST special publication 800-118: Guide to enterprise password management (draft).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BONNEAU, J. AND XU, R. 2012. Character encoding issues for web passwords. In Web 2.0 Security &amp; Privacy.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KOMANDURI, S., SHAY, R., KELLEY, P., MAZUREK, M., BAUER, L., CHRISTIN, N., CRANOR, L., AND EGELMAN, S. 2011. Of passwords and people: measuring the effect of password-composition policies. In Proc. of CHI. 2595–2604.</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good model should have three components. A user model to model how users respond to password restrictions. A policy structure which specifies how the password composition policy may be constructed. And A security goal.</a:t>
            </a:r>
          </a:p>
        </p:txBody>
      </p:sp>
      <p:sp>
        <p:nvSpPr>
          <p:cNvPr id="4" name="Slide Number Placeholder 3"/>
          <p:cNvSpPr>
            <a:spLocks noGrp="1"/>
          </p:cNvSpPr>
          <p:nvPr>
            <p:ph type="sldNum" sz="quarter" idx="10"/>
          </p:nvPr>
        </p:nvSpPr>
        <p:spPr/>
        <p:txBody>
          <a:bodyPr/>
          <a:lstStyle/>
          <a:p>
            <a:fld id="{C90E2A69-A5F2-4C5F-BD67-2244851EFDD7}" type="slidenum">
              <a:rPr lang="en-US" smtClean="0"/>
              <a:pPr/>
              <a:t>7</a:t>
            </a:fld>
            <a:endParaRPr lang="en-US"/>
          </a:p>
        </p:txBody>
      </p:sp>
    </p:spTree>
    <p:extLst>
      <p:ext uri="{BB962C8B-B14F-4D97-AF65-F5344CB8AC3E}">
        <p14:creationId xmlns:p14="http://schemas.microsoft.com/office/powerpoint/2010/main" val="348493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8</a:t>
            </a:fld>
            <a:endParaRPr lang="en-US"/>
          </a:p>
        </p:txBody>
      </p:sp>
    </p:spTree>
    <p:extLst>
      <p:ext uri="{BB962C8B-B14F-4D97-AF65-F5344CB8AC3E}">
        <p14:creationId xmlns:p14="http://schemas.microsoft.com/office/powerpoint/2010/main" val="296174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user maintains a ranking over the space of passwords</a:t>
            </a:r>
            <a:r>
              <a:rPr lang="en-US" baseline="0" dirty="0" smtClean="0"/>
              <a:t> P</a:t>
            </a:r>
            <a:endParaRPr lang="en-US" dirty="0" smtClean="0"/>
          </a:p>
          <a:p>
            <a:r>
              <a:rPr lang="en-US" dirty="0" smtClean="0"/>
              <a:t>Initial: If</a:t>
            </a:r>
            <a:r>
              <a:rPr lang="en-US" baseline="0" dirty="0" smtClean="0"/>
              <a:t> there are no restrictions then everyone uses the green password at the top of their list</a:t>
            </a:r>
            <a:endParaRPr lang="en-US" dirty="0"/>
          </a:p>
        </p:txBody>
      </p:sp>
      <p:sp>
        <p:nvSpPr>
          <p:cNvPr id="4" name="Slide Number Placeholder 3"/>
          <p:cNvSpPr>
            <a:spLocks noGrp="1"/>
          </p:cNvSpPr>
          <p:nvPr>
            <p:ph type="sldNum" sz="quarter" idx="10"/>
          </p:nvPr>
        </p:nvSpPr>
        <p:spPr/>
        <p:txBody>
          <a:bodyPr/>
          <a:lstStyle/>
          <a:p>
            <a:fld id="{C90E2A69-A5F2-4C5F-BD67-2244851EFDD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6EF4D-4A33-4DFF-9EEC-C926E192D234}"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2EA8C-F0E6-4B82-9016-5FC67C950715}"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84291-BD9F-4448-9BBE-27E69997C15A}"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615A-51E3-4E03-A820-983928811AFA}"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CB749-4862-4710-A0D2-1C46F12A3682}"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1A5C8-BD73-4483-97A5-14AA332394EC}" type="datetime1">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7AD68-10FE-40E3-B983-E206AEABC0E6}" type="datetime1">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0DC9A-6529-44CA-A0A2-556CEEBBF5AC}" type="datetime1">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D70B-EE71-4845-B666-D8C6F403AF82}" type="datetime1">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6D2F5-15B4-4971-A23B-166D14BDBB3D}" type="datetime1">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5956A-C006-45BA-84C8-6FCBB809D35F}" type="datetime1">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7D062-7B78-4673-B89D-2359FA285A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6D8F-6D4E-4EFF-BC8F-CD2272CD5B08}" type="datetime1">
              <a:rPr lang="en-US" smtClean="0"/>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7D062-7B78-4673-B89D-2359FA285A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9.gi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image" Target="../media/image18.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gi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19.gi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19.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image" Target="../media/image19.gif"/></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Optimizing Password Composition Policies</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Jeremiah Blocki</a:t>
            </a:r>
          </a:p>
          <a:p>
            <a:r>
              <a:rPr lang="en-US" dirty="0" smtClean="0"/>
              <a:t>Saranga Komanduri</a:t>
            </a:r>
          </a:p>
          <a:p>
            <a:r>
              <a:rPr lang="en-US" dirty="0" smtClean="0"/>
              <a:t>Ariel Procaccia</a:t>
            </a:r>
          </a:p>
          <a:p>
            <a:r>
              <a:rPr lang="en-US" dirty="0" smtClean="0"/>
              <a:t>Or Sheffet</a:t>
            </a:r>
          </a:p>
        </p:txBody>
      </p:sp>
      <p:sp>
        <p:nvSpPr>
          <p:cNvPr id="4" name="Rectangle 3"/>
          <p:cNvSpPr/>
          <p:nvPr/>
        </p:nvSpPr>
        <p:spPr>
          <a:xfrm>
            <a:off x="228600" y="5486400"/>
            <a:ext cx="4572000" cy="646331"/>
          </a:xfrm>
          <a:prstGeom prst="rect">
            <a:avLst/>
          </a:prstGeom>
        </p:spPr>
        <p:txBody>
          <a:bodyPr>
            <a:spAutoFit/>
          </a:bodyPr>
          <a:lstStyle/>
          <a:p>
            <a:endParaRPr lang="en-US" dirty="0"/>
          </a:p>
          <a:p>
            <a:r>
              <a:rPr lang="en-US" dirty="0" smtClean="0"/>
              <a:t>To appear </a:t>
            </a:r>
            <a:r>
              <a:rPr lang="en-US" dirty="0" smtClean="0"/>
              <a:t>at </a:t>
            </a:r>
            <a:r>
              <a:rPr lang="en-US" dirty="0" smtClean="0"/>
              <a:t>EC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a:t>
            </a:r>
            <a:endParaRPr lang="en-US" dirty="0"/>
          </a:p>
        </p:txBody>
      </p:sp>
      <p:graphicFrame>
        <p:nvGraphicFramePr>
          <p:cNvPr id="4" name="Content Placeholder 3"/>
          <p:cNvGraphicFramePr>
            <a:graphicFrameLocks noGrp="1"/>
          </p:cNvGraphicFramePr>
          <p:nvPr>
            <p:ph idx="1"/>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dirty="0" smtClean="0"/>
                        <a:t>password</a:t>
                      </a:r>
                      <a:endParaRPr lang="en-US" dirty="0"/>
                    </a:p>
                  </a:txBody>
                  <a:tcPr/>
                </a:tc>
                <a:tc>
                  <a:txBody>
                    <a:bodyPr/>
                    <a:lstStyle/>
                    <a:p>
                      <a:r>
                        <a:rPr lang="en-US" dirty="0" smtClean="0"/>
                        <a:t>111111</a:t>
                      </a:r>
                      <a:endParaRPr lang="en-US" dirty="0"/>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dirty="0" smtClean="0"/>
                        <a:t>password</a:t>
                      </a:r>
                      <a:endParaRPr lang="en-US" dirty="0"/>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6" name="TextBox 5"/>
          <p:cNvSpPr txBox="1"/>
          <p:nvPr/>
        </p:nvSpPr>
        <p:spPr>
          <a:xfrm>
            <a:off x="533400" y="5105400"/>
            <a:ext cx="4588628" cy="646331"/>
          </a:xfrm>
          <a:prstGeom prst="rect">
            <a:avLst/>
          </a:prstGeom>
          <a:noFill/>
        </p:spPr>
        <p:txBody>
          <a:bodyPr wrap="none" rtlCol="0">
            <a:spAutoFit/>
          </a:bodyPr>
          <a:lstStyle/>
          <a:p>
            <a:r>
              <a:rPr lang="en-US" dirty="0" smtClean="0"/>
              <a:t>Each User: Passwords </a:t>
            </a:r>
            <a:r>
              <a:rPr lang="en-US" b="1" dirty="0" smtClean="0"/>
              <a:t>P </a:t>
            </a:r>
            <a:r>
              <a:rPr lang="en-US" dirty="0" smtClean="0"/>
              <a:t>ordered by preference.</a:t>
            </a:r>
          </a:p>
          <a:p>
            <a:r>
              <a:rPr lang="en-US" dirty="0" smtClean="0"/>
              <a:t>n</a:t>
            </a:r>
            <a:r>
              <a:rPr lang="en-US" b="1" dirty="0" smtClean="0"/>
              <a:t> </a:t>
            </a:r>
            <a:r>
              <a:rPr lang="en-US" dirty="0" smtClean="0"/>
              <a:t>= 7 (number of users).</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Example 1</a:t>
            </a:r>
            <a:endParaRPr lang="en-US" dirty="0"/>
          </a:p>
        </p:txBody>
      </p:sp>
      <p:graphicFrame>
        <p:nvGraphicFramePr>
          <p:cNvPr id="4" name="Content Placeholder 3"/>
          <p:cNvGraphicFramePr>
            <a:graphicFrameLocks noGrp="1"/>
          </p:cNvGraphicFramePr>
          <p:nvPr>
            <p:ph idx="1"/>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graphicFrame>
        <p:nvGraphicFramePr>
          <p:cNvPr id="5" name="Object 4"/>
          <p:cNvGraphicFramePr>
            <a:graphicFrameLocks noChangeAspect="1"/>
          </p:cNvGraphicFramePr>
          <p:nvPr/>
        </p:nvGraphicFramePr>
        <p:xfrm>
          <a:off x="2498725" y="4953000"/>
          <a:ext cx="3384550" cy="506413"/>
        </p:xfrm>
        <a:graphic>
          <a:graphicData uri="http://schemas.openxmlformats.org/presentationml/2006/ole">
            <mc:AlternateContent xmlns:mc="http://schemas.openxmlformats.org/markup-compatibility/2006">
              <mc:Choice xmlns:v="urn:schemas-microsoft-com:vml" Requires="v">
                <p:oleObj spid="_x0000_s6235" name="Equation" r:id="rId3" imgW="1358640" imgH="203040" progId="Equation.3">
                  <p:embed/>
                </p:oleObj>
              </mc:Choice>
              <mc:Fallback>
                <p:oleObj name="Equation" r:id="rId3" imgW="13586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725" y="4953000"/>
                        <a:ext cx="33845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38200" y="5715000"/>
            <a:ext cx="1973745" cy="369332"/>
          </a:xfrm>
          <a:prstGeom prst="rect">
            <a:avLst/>
          </a:prstGeom>
          <a:noFill/>
        </p:spPr>
        <p:txBody>
          <a:bodyPr wrap="none" rtlCol="0">
            <a:spAutoFit/>
          </a:bodyPr>
          <a:lstStyle/>
          <a:p>
            <a:r>
              <a:rPr lang="en-US" dirty="0" smtClean="0"/>
              <a:t>Allowed Passwords</a:t>
            </a:r>
            <a:endParaRPr lang="en-US" dirty="0"/>
          </a:p>
        </p:txBody>
      </p:sp>
      <p:cxnSp>
        <p:nvCxnSpPr>
          <p:cNvPr id="8" name="Straight Arrow Connector 7"/>
          <p:cNvCxnSpPr>
            <a:endCxn id="6" idx="0"/>
          </p:cNvCxnSpPr>
          <p:nvPr/>
        </p:nvCxnSpPr>
        <p:spPr>
          <a:xfrm flipH="1">
            <a:off x="1825073" y="5257800"/>
            <a:ext cx="68952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5715000"/>
            <a:ext cx="1452514" cy="369332"/>
          </a:xfrm>
          <a:prstGeom prst="rect">
            <a:avLst/>
          </a:prstGeom>
          <a:noFill/>
        </p:spPr>
        <p:txBody>
          <a:bodyPr wrap="none" rtlCol="0">
            <a:spAutoFit/>
          </a:bodyPr>
          <a:lstStyle/>
          <a:p>
            <a:r>
              <a:rPr lang="en-US" dirty="0" smtClean="0"/>
              <a:t>All Passwords</a:t>
            </a:r>
            <a:endParaRPr lang="en-US" dirty="0"/>
          </a:p>
        </p:txBody>
      </p:sp>
      <p:cxnSp>
        <p:nvCxnSpPr>
          <p:cNvPr id="11" name="Straight Arrow Connector 10"/>
          <p:cNvCxnSpPr/>
          <p:nvPr/>
        </p:nvCxnSpPr>
        <p:spPr>
          <a:xfrm>
            <a:off x="3352800" y="5334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07D062-7B78-4673-B89D-2359FA285A5D}" type="slidenum">
              <a:rPr lang="en-US" smtClean="0"/>
              <a:pPr/>
              <a:t>10</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Example 1</a:t>
            </a:r>
            <a:endParaRPr lang="en-US" dirty="0"/>
          </a:p>
        </p:txBody>
      </p:sp>
      <p:sp>
        <p:nvSpPr>
          <p:cNvPr id="3" name="Content Placeholder 2"/>
          <p:cNvSpPr>
            <a:spLocks noGrp="1"/>
          </p:cNvSpPr>
          <p:nvPr>
            <p:ph idx="1"/>
          </p:nvPr>
        </p:nvSpPr>
        <p:spPr>
          <a:xfrm>
            <a:off x="457200" y="4800600"/>
            <a:ext cx="8229600" cy="1524000"/>
          </a:xfrm>
        </p:spPr>
        <p:txBody>
          <a:bodyPr>
            <a:normAutofit fontScale="92500" lnSpcReduction="10000"/>
          </a:bodyPr>
          <a:lstStyle/>
          <a:p>
            <a:pPr>
              <a:buNone/>
            </a:pPr>
            <a:r>
              <a:rPr lang="en-US" dirty="0" smtClean="0"/>
              <a:t>Pr[111111 </a:t>
            </a:r>
            <a:r>
              <a:rPr lang="en-US" b="1" dirty="0" smtClean="0"/>
              <a:t>|</a:t>
            </a:r>
            <a:r>
              <a:rPr lang="en-US" dirty="0" smtClean="0"/>
              <a:t> </a:t>
            </a:r>
            <a:r>
              <a:rPr lang="en-US" b="1" dirty="0" smtClean="0"/>
              <a:t>A</a:t>
            </a:r>
            <a:r>
              <a:rPr lang="en-US" dirty="0" smtClean="0"/>
              <a:t>] = 3/7</a:t>
            </a:r>
          </a:p>
          <a:p>
            <a:pPr>
              <a:buNone/>
            </a:pPr>
            <a:r>
              <a:rPr lang="en-US" dirty="0" smtClean="0"/>
              <a:t>Pr[</a:t>
            </a:r>
            <a:r>
              <a:rPr lang="en-US" dirty="0" err="1" smtClean="0"/>
              <a:t>letmein</a:t>
            </a:r>
            <a:r>
              <a:rPr lang="en-US" dirty="0" smtClean="0"/>
              <a:t> </a:t>
            </a:r>
            <a:r>
              <a:rPr lang="en-US" b="1" dirty="0" smtClean="0"/>
              <a:t>| A</a:t>
            </a:r>
            <a:r>
              <a:rPr lang="en-US" dirty="0" smtClean="0"/>
              <a:t>] = 2/7</a:t>
            </a:r>
          </a:p>
          <a:p>
            <a:pPr>
              <a:buNone/>
            </a:pPr>
            <a:r>
              <a:rPr lang="en-US" dirty="0" smtClean="0"/>
              <a:t>Pr[123456 </a:t>
            </a:r>
            <a:r>
              <a:rPr lang="en-US" b="1" dirty="0" smtClean="0"/>
              <a:t>| A</a:t>
            </a:r>
            <a:r>
              <a:rPr lang="en-US" dirty="0" smtClean="0"/>
              <a:t>]=Pr[12345 </a:t>
            </a:r>
            <a:r>
              <a:rPr lang="en-US" b="1" dirty="0" smtClean="0"/>
              <a:t>| A</a:t>
            </a:r>
            <a:r>
              <a:rPr lang="en-US" dirty="0" smtClean="0"/>
              <a:t>]=1/7</a:t>
            </a:r>
            <a:endParaRPr lang="en-US" dirty="0"/>
          </a:p>
        </p:txBody>
      </p:sp>
      <p:graphicFrame>
        <p:nvGraphicFramePr>
          <p:cNvPr id="4" name="Content Placeholder 3"/>
          <p:cNvGraphicFramePr>
            <a:graphicFrameLocks/>
          </p:cNvGraphicFramePr>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11</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Example 2</a:t>
            </a:r>
            <a:endParaRPr lang="en-US" dirty="0"/>
          </a:p>
        </p:txBody>
      </p:sp>
      <p:graphicFrame>
        <p:nvGraphicFramePr>
          <p:cNvPr id="4" name="Content Placeholder 3"/>
          <p:cNvGraphicFramePr>
            <a:graphicFrameLocks noGrp="1"/>
          </p:cNvGraphicFramePr>
          <p:nvPr>
            <p:ph idx="1"/>
          </p:nvPr>
        </p:nvGraphicFramePr>
        <p:xfrm>
          <a:off x="457200" y="16002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0" strike="sngStrike" dirty="0" smtClean="0">
                          <a:solidFill>
                            <a:srgbClr val="FF0000"/>
                          </a:solidFill>
                        </a:rPr>
                        <a:t>password</a:t>
                      </a:r>
                      <a:endParaRPr lang="en-US" b="0" strike="sngStrike" dirty="0">
                        <a:solidFill>
                          <a:srgbClr val="FF0000"/>
                        </a:solidFill>
                      </a:endParaRPr>
                    </a:p>
                  </a:txBody>
                  <a:tcPr/>
                </a:tc>
                <a:tc>
                  <a:txBody>
                    <a:bodyPr/>
                    <a:lstStyle/>
                    <a:p>
                      <a:r>
                        <a:rPr lang="en-US" b="1" strike="noStrike" dirty="0" smtClean="0">
                          <a:solidFill>
                            <a:srgbClr val="00B050"/>
                          </a:solidFill>
                        </a:rPr>
                        <a:t>123456</a:t>
                      </a:r>
                      <a:endParaRPr lang="en-US" b="1" strike="noStrike" dirty="0">
                        <a:solidFill>
                          <a:srgbClr val="00B050"/>
                        </a:solidFill>
                      </a:endParaRPr>
                    </a:p>
                  </a:txBody>
                  <a:tcPr/>
                </a:tc>
                <a:tc>
                  <a:txBody>
                    <a:bodyPr/>
                    <a:lstStyle/>
                    <a:p>
                      <a:r>
                        <a:rPr lang="en-US" b="0" strike="sngStrike" dirty="0" err="1" smtClean="0">
                          <a:solidFill>
                            <a:srgbClr val="FF0000"/>
                          </a:solidFill>
                        </a:rPr>
                        <a:t>letmein</a:t>
                      </a:r>
                      <a:endParaRPr lang="en-US" b="0" strike="sngStrike" dirty="0">
                        <a:solidFill>
                          <a:srgbClr val="FF0000"/>
                        </a:solidFill>
                      </a:endParaRPr>
                    </a:p>
                  </a:txBody>
                  <a:tcPr/>
                </a:tc>
                <a:tc>
                  <a:txBody>
                    <a:bodyPr/>
                    <a:lstStyle/>
                    <a:p>
                      <a:r>
                        <a:rPr lang="en-US" b="0" strike="sngStrike" dirty="0" smtClean="0">
                          <a:solidFill>
                            <a:srgbClr val="FF0000"/>
                          </a:solidFill>
                        </a:rPr>
                        <a:t>password</a:t>
                      </a:r>
                      <a:endParaRPr lang="en-US" b="0" strike="sngStrike" dirty="0">
                        <a:solidFill>
                          <a:srgbClr val="FF0000"/>
                        </a:solidFill>
                      </a:endParaRPr>
                    </a:p>
                  </a:txBody>
                  <a:tcPr/>
                </a:tc>
                <a:tc>
                  <a:txBody>
                    <a:bodyPr/>
                    <a:lstStyle/>
                    <a:p>
                      <a:r>
                        <a:rPr lang="en-US" b="1" strike="noStrike" dirty="0" smtClean="0">
                          <a:solidFill>
                            <a:srgbClr val="00B050"/>
                          </a:solidFill>
                        </a:rPr>
                        <a:t>12345</a:t>
                      </a:r>
                      <a:endParaRPr lang="en-US" b="1" strike="noStrike" dirty="0">
                        <a:solidFill>
                          <a:srgbClr val="00B050"/>
                        </a:solidFill>
                      </a:endParaRPr>
                    </a:p>
                  </a:txBody>
                  <a:tcPr/>
                </a:tc>
                <a:tc>
                  <a:txBody>
                    <a:bodyPr/>
                    <a:lstStyle/>
                    <a:p>
                      <a:r>
                        <a:rPr lang="en-US" b="0" strike="sngStrike" dirty="0" smtClean="0">
                          <a:solidFill>
                            <a:srgbClr val="FF0000"/>
                          </a:solidFill>
                        </a:rPr>
                        <a:t>password</a:t>
                      </a:r>
                      <a:endParaRPr lang="en-US" b="0" strike="sngStrike" dirty="0">
                        <a:solidFill>
                          <a:srgbClr val="FF0000"/>
                        </a:solidFill>
                      </a:endParaRPr>
                    </a:p>
                  </a:txBody>
                  <a:tcPr/>
                </a:tc>
                <a:tc>
                  <a:txBody>
                    <a:bodyPr/>
                    <a:lstStyle/>
                    <a:p>
                      <a:r>
                        <a:rPr lang="en-US" b="0" strike="sngStrike" dirty="0" smtClean="0">
                          <a:solidFill>
                            <a:srgbClr val="FF0000"/>
                          </a:solidFill>
                        </a:rPr>
                        <a:t>password</a:t>
                      </a:r>
                      <a:endParaRPr lang="en-US" b="0" strike="sngStrike" dirty="0">
                        <a:solidFill>
                          <a:srgbClr val="FF0000"/>
                        </a:solidFill>
                      </a:endParaRPr>
                    </a:p>
                  </a:txBody>
                  <a:tcPr/>
                </a:tc>
              </a:tr>
              <a:tr h="370840">
                <a:tc>
                  <a:txBody>
                    <a:bodyPr/>
                    <a:lstStyle/>
                    <a:p>
                      <a:r>
                        <a:rPr lang="en-US" b="0" strike="sngStrike" dirty="0" err="1" smtClean="0">
                          <a:solidFill>
                            <a:srgbClr val="FF0000"/>
                          </a:solidFill>
                        </a:rPr>
                        <a:t>letmein</a:t>
                      </a:r>
                      <a:endParaRPr lang="en-US" b="0" strike="sngStrike" dirty="0">
                        <a:solidFill>
                          <a:srgbClr val="FF0000"/>
                        </a:solidFill>
                      </a:endParaRPr>
                    </a:p>
                  </a:txBody>
                  <a:tcPr/>
                </a:tc>
                <a:tc>
                  <a:txBody>
                    <a:bodyPr/>
                    <a:lstStyle/>
                    <a:p>
                      <a:r>
                        <a:rPr lang="en-US" b="0" strike="noStrike" dirty="0" smtClean="0">
                          <a:solidFill>
                            <a:schemeClr val="tx1"/>
                          </a:solidFill>
                        </a:rPr>
                        <a:t>12345</a:t>
                      </a:r>
                      <a:endParaRPr lang="en-US" b="0" strike="noStrike" dirty="0">
                        <a:solidFill>
                          <a:schemeClr val="tx1"/>
                        </a:solidFill>
                      </a:endParaRPr>
                    </a:p>
                  </a:txBody>
                  <a:tcPr/>
                </a:tc>
                <a:tc>
                  <a:txBody>
                    <a:bodyPr/>
                    <a:lstStyle/>
                    <a:p>
                      <a:r>
                        <a:rPr lang="en-US" b="0" strike="sngStrike" dirty="0" smtClean="0">
                          <a:solidFill>
                            <a:srgbClr val="FF0000"/>
                          </a:solidFill>
                        </a:rPr>
                        <a:t>password</a:t>
                      </a:r>
                      <a:endParaRPr lang="en-US" b="0" strike="sngStrike" dirty="0">
                        <a:solidFill>
                          <a:srgbClr val="FF0000"/>
                        </a:solidFill>
                      </a:endParaRPr>
                    </a:p>
                  </a:txBody>
                  <a:tcPr/>
                </a:tc>
                <a:tc>
                  <a:txBody>
                    <a:bodyPr/>
                    <a:lstStyle/>
                    <a:p>
                      <a:r>
                        <a:rPr lang="en-US" b="1" strike="noStrike" dirty="0" smtClean="0">
                          <a:solidFill>
                            <a:srgbClr val="00B050"/>
                          </a:solidFill>
                        </a:rPr>
                        <a:t>111111</a:t>
                      </a:r>
                      <a:endParaRPr lang="en-US" b="1" strike="noStrike" dirty="0">
                        <a:solidFill>
                          <a:srgbClr val="00B050"/>
                        </a:solidFill>
                      </a:endParaRPr>
                    </a:p>
                  </a:txBody>
                  <a:tcPr/>
                </a:tc>
                <a:tc>
                  <a:txBody>
                    <a:bodyPr/>
                    <a:lstStyle/>
                    <a:p>
                      <a:r>
                        <a:rPr lang="en-US" b="0" strike="noStrike" dirty="0" smtClean="0">
                          <a:solidFill>
                            <a:schemeClr val="tx1"/>
                          </a:solidFill>
                        </a:rPr>
                        <a:t>123456</a:t>
                      </a:r>
                      <a:endParaRPr lang="en-US" b="0"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trike="noStrike"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trike="noStrike" dirty="0" smtClean="0">
                          <a:solidFill>
                            <a:srgbClr val="00B050"/>
                          </a:solidFill>
                        </a:rPr>
                        <a:t>111111</a:t>
                      </a:r>
                    </a:p>
                  </a:txBody>
                  <a:tcPr/>
                </a:tc>
              </a:tr>
              <a:tr h="370840">
                <a:tc>
                  <a:txBody>
                    <a:bodyPr/>
                    <a:lstStyle/>
                    <a:p>
                      <a:r>
                        <a:rPr lang="en-US" b="1" strike="noStrike" dirty="0" smtClean="0">
                          <a:solidFill>
                            <a:srgbClr val="00B050"/>
                          </a:solidFill>
                        </a:rPr>
                        <a:t>abc123</a:t>
                      </a:r>
                      <a:endParaRPr lang="en-US" b="1" strike="noStrike" dirty="0">
                        <a:solidFill>
                          <a:srgbClr val="00B050"/>
                        </a:solidFill>
                      </a:endParaRPr>
                    </a:p>
                  </a:txBody>
                  <a:tcPr/>
                </a:tc>
                <a:tc>
                  <a:txBody>
                    <a:bodyPr/>
                    <a:lstStyle/>
                    <a:p>
                      <a:r>
                        <a:rPr lang="en-US" b="0" strike="noStrike" dirty="0" smtClean="0">
                          <a:solidFill>
                            <a:schemeClr val="tx1"/>
                          </a:solidFill>
                        </a:rPr>
                        <a:t>12345678</a:t>
                      </a:r>
                      <a:endParaRPr lang="en-US" b="0" strike="noStrike" dirty="0">
                        <a:solidFill>
                          <a:schemeClr val="tx1"/>
                        </a:solidFill>
                      </a:endParaRPr>
                    </a:p>
                  </a:txBody>
                  <a:tcPr/>
                </a:tc>
                <a:tc>
                  <a:txBody>
                    <a:bodyPr/>
                    <a:lstStyle/>
                    <a:p>
                      <a:r>
                        <a:rPr lang="en-US" b="0" strike="sngStrike" dirty="0" smtClean="0">
                          <a:solidFill>
                            <a:srgbClr val="FF0000"/>
                          </a:solidFill>
                        </a:rPr>
                        <a:t>baseball</a:t>
                      </a:r>
                      <a:endParaRPr lang="en-US" b="0" strike="sngStrik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Passw0rd</a:t>
                      </a:r>
                    </a:p>
                  </a:txBody>
                  <a:tcPr/>
                </a:tc>
                <a:tc>
                  <a:txBody>
                    <a:bodyPr/>
                    <a:lstStyle/>
                    <a:p>
                      <a:r>
                        <a:rPr lang="en-US" b="0" strike="noStrike" dirty="0" smtClean="0">
                          <a:solidFill>
                            <a:schemeClr val="tx1"/>
                          </a:solidFill>
                        </a:rPr>
                        <a:t>12345678</a:t>
                      </a:r>
                      <a:endParaRPr lang="en-US" b="0" strike="noStrike" dirty="0">
                        <a:solidFill>
                          <a:schemeClr val="tx1"/>
                        </a:solidFill>
                      </a:endParaRPr>
                    </a:p>
                  </a:txBody>
                  <a:tcPr/>
                </a:tc>
                <a:tc>
                  <a:txBody>
                    <a:bodyPr/>
                    <a:lstStyle/>
                    <a:p>
                      <a:r>
                        <a:rPr lang="en-US" b="0" strike="sngStrike" dirty="0" err="1" smtClean="0">
                          <a:solidFill>
                            <a:srgbClr val="FF0000"/>
                          </a:solidFill>
                        </a:rPr>
                        <a:t>letmein</a:t>
                      </a:r>
                      <a:endParaRPr lang="en-US" b="0" strike="sngStrik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Passw0rd</a:t>
                      </a:r>
                    </a:p>
                  </a:txBody>
                  <a:tcPr/>
                </a:tc>
              </a:tr>
              <a:tr h="370840">
                <a:tc>
                  <a:txBody>
                    <a:bodyPr/>
                    <a:lstStyle/>
                    <a:p>
                      <a:r>
                        <a:rPr lang="en-US" b="0" strike="noStrike" dirty="0" smtClean="0">
                          <a:solidFill>
                            <a:schemeClr val="tx1"/>
                          </a:solidFill>
                        </a:rPr>
                        <a:t>Passw0rd</a:t>
                      </a:r>
                      <a:endParaRPr lang="en-US" b="0" strike="noStrike" dirty="0">
                        <a:solidFill>
                          <a:schemeClr val="tx1"/>
                        </a:solidFill>
                      </a:endParaRPr>
                    </a:p>
                  </a:txBody>
                  <a:tcPr/>
                </a:tc>
                <a:tc>
                  <a:txBody>
                    <a:bodyPr/>
                    <a:lstStyle/>
                    <a:p>
                      <a:r>
                        <a:rPr lang="en-US" b="0" strike="sngStrike" dirty="0" smtClean="0">
                          <a:solidFill>
                            <a:srgbClr val="FF0000"/>
                          </a:solidFill>
                        </a:rPr>
                        <a:t>password</a:t>
                      </a:r>
                      <a:endParaRPr lang="en-US" b="0" strike="sngStrike" dirty="0">
                        <a:solidFill>
                          <a:srgbClr val="FF0000"/>
                        </a:solidFill>
                      </a:endParaRPr>
                    </a:p>
                  </a:txBody>
                  <a:tcPr/>
                </a:tc>
                <a:tc>
                  <a:txBody>
                    <a:bodyPr/>
                    <a:lstStyle/>
                    <a:p>
                      <a:r>
                        <a:rPr lang="en-US" b="0" strike="noStrike" dirty="0" smtClean="0">
                          <a:solidFill>
                            <a:schemeClr val="tx1"/>
                          </a:solidFill>
                        </a:rPr>
                        <a:t>Passw0rd</a:t>
                      </a:r>
                      <a:r>
                        <a:rPr lang="en-US" b="0" strike="noStrike" baseline="0" dirty="0" smtClean="0">
                          <a:solidFill>
                            <a:schemeClr val="tx1"/>
                          </a:solidFill>
                        </a:rPr>
                        <a:t> </a:t>
                      </a:r>
                      <a:endParaRPr lang="en-US" b="0" strike="noStrik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abc123</a:t>
                      </a:r>
                    </a:p>
                  </a:txBody>
                  <a:tcPr/>
                </a:tc>
                <a:tc>
                  <a:txBody>
                    <a:bodyPr/>
                    <a:lstStyle/>
                    <a:p>
                      <a:r>
                        <a:rPr lang="en-US" b="0" strike="sngStrike" dirty="0" smtClean="0">
                          <a:solidFill>
                            <a:srgbClr val="FF0000"/>
                          </a:solidFill>
                        </a:rPr>
                        <a:t>baseball</a:t>
                      </a:r>
                      <a:endParaRPr lang="en-US" b="0" strike="sngStrike" dirty="0">
                        <a:solidFill>
                          <a:srgbClr val="FF0000"/>
                        </a:solidFill>
                      </a:endParaRPr>
                    </a:p>
                  </a:txBody>
                  <a:tcPr/>
                </a:tc>
                <a:tc>
                  <a:txBody>
                    <a:bodyPr/>
                    <a:lstStyle/>
                    <a:p>
                      <a:r>
                        <a:rPr lang="en-US" b="0" strike="sngStrike" dirty="0" err="1" smtClean="0">
                          <a:solidFill>
                            <a:srgbClr val="FF0000"/>
                          </a:solidFill>
                        </a:rPr>
                        <a:t>iloveyou</a:t>
                      </a:r>
                      <a:endParaRPr lang="en-US" b="0" strike="sngStrik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sngStrike" dirty="0" err="1" smtClean="0">
                          <a:solidFill>
                            <a:srgbClr val="FF0000"/>
                          </a:solidFill>
                        </a:rPr>
                        <a:t>iloveyou</a:t>
                      </a:r>
                      <a:endParaRPr lang="en-US" b="0" strike="sngStrike" dirty="0" smtClean="0">
                        <a:solidFill>
                          <a:srgbClr val="FF0000"/>
                        </a:solidFill>
                      </a:endParaRPr>
                    </a:p>
                  </a:txBody>
                  <a:tcPr/>
                </a:tc>
              </a:tr>
              <a:tr h="370840">
                <a:tc>
                  <a:txBody>
                    <a:bodyPr/>
                    <a:lstStyle/>
                    <a:p>
                      <a:r>
                        <a:rPr lang="en-US" b="0" strike="sngStrike" smtClean="0">
                          <a:solidFill>
                            <a:srgbClr val="FF0000"/>
                          </a:solidFill>
                        </a:rPr>
                        <a:t>…</a:t>
                      </a:r>
                      <a:endParaRPr lang="en-US" b="0" strike="sngStrike" dirty="0">
                        <a:solidFill>
                          <a:srgbClr val="FF0000"/>
                        </a:solidFill>
                      </a:endParaRPr>
                    </a:p>
                  </a:txBody>
                  <a:tcPr/>
                </a:tc>
                <a:tc>
                  <a:txBody>
                    <a:bodyPr/>
                    <a:lstStyle/>
                    <a:p>
                      <a:r>
                        <a:rPr lang="en-US" b="0" strike="sngStrike" smtClean="0">
                          <a:solidFill>
                            <a:srgbClr val="FF0000"/>
                          </a:solidFill>
                        </a:rPr>
                        <a:t>…</a:t>
                      </a:r>
                      <a:endParaRPr lang="en-US" b="0" strike="sngStrike" dirty="0">
                        <a:solidFill>
                          <a:srgbClr val="FF0000"/>
                        </a:solidFill>
                      </a:endParaRPr>
                    </a:p>
                  </a:txBody>
                  <a:tcPr/>
                </a:tc>
                <a:tc>
                  <a:txBody>
                    <a:bodyPr/>
                    <a:lstStyle/>
                    <a:p>
                      <a:r>
                        <a:rPr lang="en-US" b="0" strike="sngStrike" smtClean="0">
                          <a:solidFill>
                            <a:srgbClr val="FF0000"/>
                          </a:solidFill>
                        </a:rPr>
                        <a:t>…</a:t>
                      </a:r>
                      <a:endParaRPr lang="en-US" b="0" strike="sngStrike" dirty="0">
                        <a:solidFill>
                          <a:srgbClr val="FF0000"/>
                        </a:solidFill>
                      </a:endParaRPr>
                    </a:p>
                  </a:txBody>
                  <a:tcPr/>
                </a:tc>
                <a:tc>
                  <a:txBody>
                    <a:bodyPr/>
                    <a:lstStyle/>
                    <a:p>
                      <a:r>
                        <a:rPr lang="en-US" b="0" strike="sngStrike" smtClean="0">
                          <a:solidFill>
                            <a:srgbClr val="FF0000"/>
                          </a:solidFill>
                        </a:rPr>
                        <a:t>…</a:t>
                      </a:r>
                      <a:endParaRPr lang="en-US" b="0" strike="sngStrike" dirty="0">
                        <a:solidFill>
                          <a:srgbClr val="FF0000"/>
                        </a:solidFill>
                      </a:endParaRPr>
                    </a:p>
                  </a:txBody>
                  <a:tcPr/>
                </a:tc>
                <a:tc>
                  <a:txBody>
                    <a:bodyPr/>
                    <a:lstStyle/>
                    <a:p>
                      <a:r>
                        <a:rPr lang="en-US" b="0" strike="sngStrike" smtClean="0">
                          <a:solidFill>
                            <a:srgbClr val="FF0000"/>
                          </a:solidFill>
                        </a:rPr>
                        <a:t>…</a:t>
                      </a:r>
                      <a:endParaRPr lang="en-US" b="0" strike="sngStrike" dirty="0">
                        <a:solidFill>
                          <a:srgbClr val="FF0000"/>
                        </a:solidFill>
                      </a:endParaRPr>
                    </a:p>
                  </a:txBody>
                  <a:tcPr/>
                </a:tc>
                <a:tc>
                  <a:txBody>
                    <a:bodyPr/>
                    <a:lstStyle/>
                    <a:p>
                      <a:r>
                        <a:rPr lang="en-US" b="0" strike="sngStrike" smtClean="0">
                          <a:solidFill>
                            <a:srgbClr val="FF0000"/>
                          </a:solidFill>
                        </a:rPr>
                        <a:t>…</a:t>
                      </a:r>
                      <a:endParaRPr lang="en-US" b="0" strike="sngStrike" dirty="0">
                        <a:solidFill>
                          <a:srgbClr val="FF0000"/>
                        </a:solidFill>
                      </a:endParaRPr>
                    </a:p>
                  </a:txBody>
                  <a:tcPr/>
                </a:tc>
                <a:tc>
                  <a:txBody>
                    <a:bodyPr/>
                    <a:lstStyle/>
                    <a:p>
                      <a:r>
                        <a:rPr lang="en-US" b="0" strike="sngStrike" dirty="0" smtClean="0">
                          <a:solidFill>
                            <a:srgbClr val="FF0000"/>
                          </a:solidFill>
                        </a:rPr>
                        <a:t>…</a:t>
                      </a:r>
                      <a:endParaRPr lang="en-US" b="0" strike="sngStrike" dirty="0">
                        <a:solidFill>
                          <a:srgbClr val="FF0000"/>
                        </a:solidFill>
                      </a:endParaRPr>
                    </a:p>
                  </a:txBody>
                  <a:tcPr/>
                </a:tc>
              </a:tr>
              <a:tr h="370840">
                <a:tc>
                  <a:txBody>
                    <a:bodyPr/>
                    <a:lstStyle/>
                    <a:p>
                      <a:r>
                        <a:rPr lang="en-US" b="0" strike="sngStrike" dirty="0" smtClean="0">
                          <a:solidFill>
                            <a:srgbClr val="FF0000"/>
                          </a:solidFill>
                        </a:rPr>
                        <a:t>qwerty</a:t>
                      </a:r>
                      <a:endParaRPr lang="en-US" b="0" strike="sngStrik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Passw0rd</a:t>
                      </a:r>
                    </a:p>
                  </a:txBody>
                  <a:tcPr/>
                </a:tc>
                <a:tc>
                  <a:txBody>
                    <a:bodyPr/>
                    <a:lstStyle/>
                    <a:p>
                      <a:r>
                        <a:rPr lang="en-US" b="0" strike="noStrike" dirty="0" smtClean="0">
                          <a:solidFill>
                            <a:schemeClr val="tx1"/>
                          </a:solidFill>
                        </a:rPr>
                        <a:t>qwerty1</a:t>
                      </a:r>
                      <a:endParaRPr lang="en-US" b="0" strike="noStrike" dirty="0">
                        <a:solidFill>
                          <a:schemeClr val="tx1"/>
                        </a:solidFill>
                      </a:endParaRPr>
                    </a:p>
                  </a:txBody>
                  <a:tcPr/>
                </a:tc>
                <a:tc>
                  <a:txBody>
                    <a:bodyPr/>
                    <a:lstStyle/>
                    <a:p>
                      <a:r>
                        <a:rPr lang="en-US" b="0" strike="sngStrike" dirty="0" err="1" smtClean="0">
                          <a:solidFill>
                            <a:srgbClr val="FF0000"/>
                          </a:solidFill>
                        </a:rPr>
                        <a:t>letmein</a:t>
                      </a:r>
                      <a:endParaRPr lang="en-US" b="0" strike="sngStrike" dirty="0">
                        <a:solidFill>
                          <a:srgbClr val="FF0000"/>
                        </a:solidFill>
                      </a:endParaRPr>
                    </a:p>
                  </a:txBody>
                  <a:tcPr/>
                </a:tc>
                <a:tc>
                  <a:txBody>
                    <a:bodyPr/>
                    <a:lstStyle/>
                    <a:p>
                      <a:r>
                        <a:rPr lang="en-US" b="0" strike="sngStrike" dirty="0" smtClean="0">
                          <a:solidFill>
                            <a:srgbClr val="FF0000"/>
                          </a:solidFill>
                        </a:rPr>
                        <a:t>password</a:t>
                      </a:r>
                      <a:endParaRPr lang="en-US" b="0" strike="sngStrike" dirty="0">
                        <a:solidFill>
                          <a:srgbClr val="FF0000"/>
                        </a:solidFill>
                      </a:endParaRPr>
                    </a:p>
                  </a:txBody>
                  <a:tcPr/>
                </a:tc>
                <a:tc>
                  <a:txBody>
                    <a:bodyPr/>
                    <a:lstStyle/>
                    <a:p>
                      <a:r>
                        <a:rPr lang="en-US" b="0" strike="sngStrike" dirty="0" smtClean="0">
                          <a:solidFill>
                            <a:srgbClr val="FF0000"/>
                          </a:solidFill>
                        </a:rPr>
                        <a:t>baseball</a:t>
                      </a:r>
                      <a:endParaRPr lang="en-US" b="0" strike="sngStrik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sngStrike" dirty="0" smtClean="0">
                          <a:solidFill>
                            <a:srgbClr val="FF0000"/>
                          </a:solidFill>
                        </a:rPr>
                        <a:t>#$H%*@T</a:t>
                      </a:r>
                    </a:p>
                  </a:txBody>
                  <a:tcPr/>
                </a:tc>
              </a:tr>
              <a:tr h="370840">
                <a:tc>
                  <a:txBody>
                    <a:bodyPr/>
                    <a:lstStyle/>
                    <a:p>
                      <a:r>
                        <a:rPr lang="en-US" b="0" strike="noStrike" dirty="0" smtClean="0">
                          <a:solidFill>
                            <a:schemeClr val="tx1"/>
                          </a:solidFill>
                        </a:rPr>
                        <a:t>qwerty1</a:t>
                      </a:r>
                      <a:endParaRPr lang="en-US" b="0" strike="noStrike" dirty="0">
                        <a:solidFill>
                          <a:schemeClr val="tx1"/>
                        </a:solidFill>
                      </a:endParaRPr>
                    </a:p>
                  </a:txBody>
                  <a:tcPr/>
                </a:tc>
                <a:tc>
                  <a:txBody>
                    <a:bodyPr/>
                    <a:lstStyle/>
                    <a:p>
                      <a:r>
                        <a:rPr lang="en-US" b="0" strike="noStrike" dirty="0" smtClean="0">
                          <a:solidFill>
                            <a:schemeClr val="tx1"/>
                          </a:solidFill>
                        </a:rPr>
                        <a:t>qwerty1</a:t>
                      </a:r>
                      <a:endParaRPr lang="en-US" b="0" strike="noStrike" dirty="0">
                        <a:solidFill>
                          <a:schemeClr val="tx1"/>
                        </a:solidFill>
                      </a:endParaRPr>
                    </a:p>
                  </a:txBody>
                  <a:tcPr/>
                </a:tc>
                <a:tc>
                  <a:txBody>
                    <a:bodyPr/>
                    <a:lstStyle/>
                    <a:p>
                      <a:r>
                        <a:rPr lang="en-US" b="0" strike="sngStrike" dirty="0" smtClean="0">
                          <a:solidFill>
                            <a:srgbClr val="FF0000"/>
                          </a:solidFill>
                        </a:rPr>
                        <a:t>qwerty</a:t>
                      </a:r>
                      <a:endParaRPr lang="en-US" b="0" strike="sngStrike" dirty="0">
                        <a:solidFill>
                          <a:srgbClr val="FF0000"/>
                        </a:solidFill>
                      </a:endParaRPr>
                    </a:p>
                  </a:txBody>
                  <a:tcPr/>
                </a:tc>
                <a:tc>
                  <a:txBody>
                    <a:bodyPr/>
                    <a:lstStyle/>
                    <a:p>
                      <a:r>
                        <a:rPr lang="en-US" b="0" strike="sngStrike" dirty="0" smtClean="0">
                          <a:solidFill>
                            <a:srgbClr val="FF0000"/>
                          </a:solidFill>
                        </a:rPr>
                        <a:t>qwerty</a:t>
                      </a:r>
                      <a:endParaRPr lang="en-US" b="0" strike="sngStrik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solidFill>
                            <a:schemeClr val="tx1"/>
                          </a:solidFill>
                        </a:rPr>
                        <a:t>P@ssw0rd</a:t>
                      </a:r>
                    </a:p>
                  </a:txBody>
                  <a:tcPr/>
                </a:tc>
                <a:tc>
                  <a:txBody>
                    <a:bodyPr/>
                    <a:lstStyle/>
                    <a:p>
                      <a:r>
                        <a:rPr lang="en-US" b="0" strike="sngStrike" dirty="0" smtClean="0">
                          <a:solidFill>
                            <a:srgbClr val="FF0000"/>
                          </a:solidFill>
                        </a:rPr>
                        <a:t>#$H%*@T</a:t>
                      </a:r>
                      <a:endParaRPr lang="en-US" b="0" strike="sngStrike" dirty="0">
                        <a:solidFill>
                          <a:srgbClr val="FF0000"/>
                        </a:solidFill>
                      </a:endParaRPr>
                    </a:p>
                  </a:txBody>
                  <a:tcPr/>
                </a:tc>
                <a:tc>
                  <a:txBody>
                    <a:bodyPr/>
                    <a:lstStyle/>
                    <a:p>
                      <a:r>
                        <a:rPr lang="en-US" b="0" strike="sngStrike" dirty="0" err="1" smtClean="0">
                          <a:solidFill>
                            <a:srgbClr val="FF0000"/>
                          </a:solidFill>
                        </a:rPr>
                        <a:t>letmein</a:t>
                      </a:r>
                      <a:endParaRPr lang="en-US" b="0" strike="sngStrike" dirty="0">
                        <a:solidFill>
                          <a:srgbClr val="FF0000"/>
                        </a:solidFill>
                      </a:endParaRPr>
                    </a:p>
                  </a:txBody>
                  <a:tcPr/>
                </a:tc>
              </a:tr>
            </a:tbl>
          </a:graphicData>
        </a:graphic>
      </p:graphicFrame>
      <p:graphicFrame>
        <p:nvGraphicFramePr>
          <p:cNvPr id="5" name="Object 4"/>
          <p:cNvGraphicFramePr>
            <a:graphicFrameLocks noChangeAspect="1"/>
          </p:cNvGraphicFramePr>
          <p:nvPr/>
        </p:nvGraphicFramePr>
        <p:xfrm>
          <a:off x="1960563" y="4953000"/>
          <a:ext cx="4460875" cy="506413"/>
        </p:xfrm>
        <a:graphic>
          <a:graphicData uri="http://schemas.openxmlformats.org/presentationml/2006/ole">
            <mc:AlternateContent xmlns:mc="http://schemas.openxmlformats.org/markup-compatibility/2006">
              <mc:Choice xmlns:v="urn:schemas-microsoft-com:vml" Requires="v">
                <p:oleObj spid="_x0000_s7259" name="Equation" r:id="rId3" imgW="1790640" imgH="203040" progId="Equation.3">
                  <p:embed/>
                </p:oleObj>
              </mc:Choice>
              <mc:Fallback>
                <p:oleObj name="Equation" r:id="rId3" imgW="17906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4953000"/>
                        <a:ext cx="44608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3400" y="5715000"/>
            <a:ext cx="1973745" cy="369332"/>
          </a:xfrm>
          <a:prstGeom prst="rect">
            <a:avLst/>
          </a:prstGeom>
          <a:noFill/>
        </p:spPr>
        <p:txBody>
          <a:bodyPr wrap="none" rtlCol="0">
            <a:spAutoFit/>
          </a:bodyPr>
          <a:lstStyle/>
          <a:p>
            <a:r>
              <a:rPr lang="en-US" dirty="0" smtClean="0"/>
              <a:t>Allowed Passwords</a:t>
            </a:r>
            <a:endParaRPr lang="en-US" dirty="0"/>
          </a:p>
        </p:txBody>
      </p:sp>
      <p:cxnSp>
        <p:nvCxnSpPr>
          <p:cNvPr id="8" name="Straight Arrow Connector 7"/>
          <p:cNvCxnSpPr/>
          <p:nvPr/>
        </p:nvCxnSpPr>
        <p:spPr>
          <a:xfrm flipH="1">
            <a:off x="1295400" y="5334000"/>
            <a:ext cx="68952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5715000"/>
            <a:ext cx="1452514" cy="369332"/>
          </a:xfrm>
          <a:prstGeom prst="rect">
            <a:avLst/>
          </a:prstGeom>
          <a:noFill/>
        </p:spPr>
        <p:txBody>
          <a:bodyPr wrap="none" rtlCol="0">
            <a:spAutoFit/>
          </a:bodyPr>
          <a:lstStyle/>
          <a:p>
            <a:r>
              <a:rPr lang="en-US" dirty="0" smtClean="0"/>
              <a:t>All Passwords</a:t>
            </a:r>
            <a:endParaRPr lang="en-US" dirty="0"/>
          </a:p>
        </p:txBody>
      </p:sp>
      <p:cxnSp>
        <p:nvCxnSpPr>
          <p:cNvPr id="11" name="Straight Arrow Connector 10"/>
          <p:cNvCxnSpPr/>
          <p:nvPr/>
        </p:nvCxnSpPr>
        <p:spPr>
          <a:xfrm>
            <a:off x="3352800" y="5334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07D062-7B78-4673-B89D-2359FA285A5D}" type="slidenum">
              <a:rPr lang="en-US" smtClean="0"/>
              <a:pPr/>
              <a:t>12</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600200"/>
            <a:ext cx="6477000" cy="16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a:xfrm>
            <a:off x="1219200" y="1752601"/>
            <a:ext cx="6248400" cy="1295400"/>
          </a:xfrm>
        </p:spPr>
        <p:txBody>
          <a:bodyPr>
            <a:normAutofit/>
          </a:bodyPr>
          <a:lstStyle/>
          <a:p>
            <a:pPr>
              <a:buNone/>
            </a:pPr>
            <a:r>
              <a:rPr lang="en-US" dirty="0" smtClean="0"/>
              <a:t>Fact: Let </a:t>
            </a:r>
            <a:r>
              <a:rPr lang="en-US" b="1" dirty="0" smtClean="0"/>
              <a:t>A’</a:t>
            </a:r>
            <a:r>
              <a:rPr lang="en-US" dirty="0" smtClean="0"/>
              <a:t> </a:t>
            </a:r>
            <a:r>
              <a:rPr lang="en-US" dirty="0" smtClean="0">
                <a:sym typeface="Mathematica1Mono"/>
              </a:rPr>
              <a:t> </a:t>
            </a:r>
            <a:r>
              <a:rPr lang="en-US" b="1" dirty="0" smtClean="0">
                <a:sym typeface="Mathematica1Mono"/>
              </a:rPr>
              <a:t>A</a:t>
            </a:r>
            <a:r>
              <a:rPr lang="en-US" dirty="0" smtClean="0">
                <a:sym typeface="Mathematica1Mono"/>
              </a:rPr>
              <a:t> then for </a:t>
            </a:r>
            <a:r>
              <a:rPr lang="en-US" i="1" dirty="0" smtClean="0">
                <a:sym typeface="Mathematica1Mono"/>
              </a:rPr>
              <a:t>any </a:t>
            </a:r>
            <a:r>
              <a:rPr lang="en-US" dirty="0" smtClean="0">
                <a:sym typeface="Mathematica1Mono"/>
              </a:rPr>
              <a:t>w  </a:t>
            </a:r>
            <a:r>
              <a:rPr lang="en-US" b="1" dirty="0" smtClean="0">
                <a:sym typeface="Mathematica1Mono"/>
              </a:rPr>
              <a:t>A’</a:t>
            </a:r>
            <a:r>
              <a:rPr lang="en-US" dirty="0" smtClean="0">
                <a:sym typeface="Mathematica1Mono"/>
              </a:rPr>
              <a:t> </a:t>
            </a:r>
          </a:p>
          <a:p>
            <a:pPr algn="ctr">
              <a:buNone/>
            </a:pPr>
            <a:r>
              <a:rPr lang="en-US" dirty="0" smtClean="0">
                <a:sym typeface="Mathematica1Mono"/>
              </a:rPr>
              <a:t>Pr[</a:t>
            </a:r>
            <a:r>
              <a:rPr lang="en-US" dirty="0" err="1" smtClean="0">
                <a:sym typeface="Mathematica1Mono"/>
              </a:rPr>
              <a:t>w|</a:t>
            </a:r>
            <a:r>
              <a:rPr lang="en-US" b="1" dirty="0" err="1" smtClean="0">
                <a:sym typeface="Mathematica1Mono"/>
              </a:rPr>
              <a:t>A</a:t>
            </a:r>
            <a:r>
              <a:rPr lang="en-US" dirty="0" smtClean="0">
                <a:sym typeface="Mathematica1Mono"/>
              </a:rPr>
              <a:t>] ≤ Pr[</a:t>
            </a:r>
            <a:r>
              <a:rPr lang="en-US" dirty="0" err="1" smtClean="0">
                <a:sym typeface="Mathematica1Mono"/>
              </a:rPr>
              <a:t>w|</a:t>
            </a:r>
            <a:r>
              <a:rPr lang="en-US" b="1" dirty="0" err="1" smtClean="0">
                <a:sym typeface="Mathematica1Mono"/>
              </a:rPr>
              <a:t>A</a:t>
            </a:r>
            <a:r>
              <a:rPr lang="en-US" b="1" dirty="0" smtClean="0">
                <a:sym typeface="Mathematica1Mono"/>
              </a:rPr>
              <a:t>’</a:t>
            </a:r>
            <a:r>
              <a:rPr lang="en-US" dirty="0" smtClean="0">
                <a:sym typeface="Mathematica1Mono"/>
              </a:rPr>
              <a:t>]</a:t>
            </a:r>
            <a:endParaRPr lang="en-US" dirty="0"/>
          </a:p>
        </p:txBody>
      </p:sp>
      <p:graphicFrame>
        <p:nvGraphicFramePr>
          <p:cNvPr id="6" name="Content Placeholder 3"/>
          <p:cNvGraphicFramePr>
            <a:graphicFrameLocks/>
          </p:cNvGraphicFramePr>
          <p:nvPr/>
        </p:nvGraphicFramePr>
        <p:xfrm>
          <a:off x="457200" y="335788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dirty="0" smtClean="0"/>
                        <a:t>password</a:t>
                      </a:r>
                      <a:endParaRPr lang="en-US" dirty="0"/>
                    </a:p>
                  </a:txBody>
                  <a:tcPr/>
                </a:tc>
                <a:tc>
                  <a:txBody>
                    <a:bodyPr/>
                    <a:lstStyle/>
                    <a:p>
                      <a:r>
                        <a:rPr lang="en-US" dirty="0" smtClean="0"/>
                        <a:t>111111</a:t>
                      </a:r>
                      <a:endParaRPr lang="en-US" dirty="0"/>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dirty="0" smtClean="0"/>
                        <a:t>password</a:t>
                      </a:r>
                      <a:endParaRPr lang="en-US" dirty="0"/>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9" name="Folded Corner 8"/>
          <p:cNvSpPr/>
          <p:nvPr/>
        </p:nvSpPr>
        <p:spPr>
          <a:xfrm>
            <a:off x="2286000" y="4191000"/>
            <a:ext cx="4038600" cy="13716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Initially one person uses </a:t>
            </a:r>
            <a:r>
              <a:rPr lang="en-US" dirty="0" err="1" smtClean="0"/>
              <a:t>letmein</a:t>
            </a:r>
            <a:r>
              <a:rPr lang="en-US" dirty="0" smtClean="0"/>
              <a:t> as their password.</a:t>
            </a:r>
            <a:endParaRPr lang="en-US" dirty="0"/>
          </a:p>
        </p:txBody>
      </p:sp>
      <p:sp>
        <p:nvSpPr>
          <p:cNvPr id="5" name="Rectangle 4"/>
          <p:cNvSpPr/>
          <p:nvPr/>
        </p:nvSpPr>
        <p:spPr>
          <a:xfrm>
            <a:off x="2816561" y="3733800"/>
            <a:ext cx="917239" cy="369332"/>
          </a:xfrm>
          <a:prstGeom prst="rect">
            <a:avLst/>
          </a:prstGeom>
        </p:spPr>
        <p:txBody>
          <a:bodyPr wrap="none">
            <a:spAutoFit/>
          </a:bodyPr>
          <a:lstStyle/>
          <a:p>
            <a:r>
              <a:rPr lang="en-US" b="1" dirty="0" err="1">
                <a:solidFill>
                  <a:srgbClr val="00B050"/>
                </a:solidFill>
              </a:rPr>
              <a:t>letmein</a:t>
            </a:r>
            <a:endParaRPr lang="en-US" b="1" dirty="0">
              <a:solidFill>
                <a:srgbClr val="00B050"/>
              </a:solidFill>
            </a:endParaRPr>
          </a:p>
        </p:txBody>
      </p:sp>
      <p:sp>
        <p:nvSpPr>
          <p:cNvPr id="7" name="Slide Number Placeholder 6"/>
          <p:cNvSpPr>
            <a:spLocks noGrp="1"/>
          </p:cNvSpPr>
          <p:nvPr>
            <p:ph type="sldNum" sz="quarter" idx="12"/>
          </p:nvPr>
        </p:nvSpPr>
        <p:spPr/>
        <p:txBody>
          <a:bodyPr/>
          <a:lstStyle/>
          <a:p>
            <a:fld id="{3107D062-7B78-4673-B89D-2359FA285A5D}"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600200"/>
            <a:ext cx="6477000" cy="16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a:xfrm>
            <a:off x="1219200" y="1752601"/>
            <a:ext cx="6248400" cy="1295400"/>
          </a:xfrm>
        </p:spPr>
        <p:txBody>
          <a:bodyPr>
            <a:normAutofit/>
          </a:bodyPr>
          <a:lstStyle/>
          <a:p>
            <a:pPr>
              <a:buNone/>
            </a:pPr>
            <a:r>
              <a:rPr lang="en-US" dirty="0" smtClean="0"/>
              <a:t>Fact: Let </a:t>
            </a:r>
            <a:r>
              <a:rPr lang="en-US" b="1" dirty="0" smtClean="0"/>
              <a:t>A’</a:t>
            </a:r>
            <a:r>
              <a:rPr lang="en-US" dirty="0" smtClean="0"/>
              <a:t> </a:t>
            </a:r>
            <a:r>
              <a:rPr lang="en-US" dirty="0" smtClean="0">
                <a:sym typeface="Mathematica1Mono"/>
              </a:rPr>
              <a:t> </a:t>
            </a:r>
            <a:r>
              <a:rPr lang="en-US" b="1" dirty="0" smtClean="0">
                <a:sym typeface="Mathematica1Mono"/>
              </a:rPr>
              <a:t>A</a:t>
            </a:r>
            <a:r>
              <a:rPr lang="en-US" dirty="0" smtClean="0">
                <a:sym typeface="Mathematica1Mono"/>
              </a:rPr>
              <a:t> then for </a:t>
            </a:r>
            <a:r>
              <a:rPr lang="en-US" i="1" dirty="0" smtClean="0">
                <a:sym typeface="Mathematica1Mono"/>
              </a:rPr>
              <a:t>any </a:t>
            </a:r>
            <a:r>
              <a:rPr lang="en-US" dirty="0" smtClean="0">
                <a:sym typeface="Mathematica1Mono"/>
              </a:rPr>
              <a:t>w  </a:t>
            </a:r>
            <a:r>
              <a:rPr lang="en-US" b="1" dirty="0" smtClean="0">
                <a:sym typeface="Mathematica1Mono"/>
              </a:rPr>
              <a:t>A’</a:t>
            </a:r>
            <a:r>
              <a:rPr lang="en-US" dirty="0" smtClean="0">
                <a:sym typeface="Mathematica1Mono"/>
              </a:rPr>
              <a:t> </a:t>
            </a:r>
          </a:p>
          <a:p>
            <a:pPr algn="ctr">
              <a:buNone/>
            </a:pPr>
            <a:r>
              <a:rPr lang="en-US" dirty="0" err="1" smtClean="0">
                <a:sym typeface="Mathematica1Mono"/>
              </a:rPr>
              <a:t>Pr</a:t>
            </a:r>
            <a:r>
              <a:rPr lang="en-US" dirty="0" smtClean="0">
                <a:sym typeface="Mathematica1Mono"/>
              </a:rPr>
              <a:t>[</a:t>
            </a:r>
            <a:r>
              <a:rPr lang="en-US" dirty="0" err="1" smtClean="0">
                <a:sym typeface="Mathematica1Mono"/>
              </a:rPr>
              <a:t>w|</a:t>
            </a:r>
            <a:r>
              <a:rPr lang="en-US" b="1" dirty="0" err="1" smtClean="0">
                <a:sym typeface="Mathematica1Mono"/>
              </a:rPr>
              <a:t>A</a:t>
            </a:r>
            <a:r>
              <a:rPr lang="en-US" dirty="0" smtClean="0">
                <a:sym typeface="Mathematica1Mono"/>
              </a:rPr>
              <a:t>] ≤ </a:t>
            </a:r>
            <a:r>
              <a:rPr lang="en-US" dirty="0" err="1" smtClean="0">
                <a:sym typeface="Mathematica1Mono"/>
              </a:rPr>
              <a:t>Pr</a:t>
            </a:r>
            <a:r>
              <a:rPr lang="en-US" dirty="0" smtClean="0">
                <a:sym typeface="Mathematica1Mono"/>
              </a:rPr>
              <a:t>[</a:t>
            </a:r>
            <a:r>
              <a:rPr lang="en-US" dirty="0" err="1" smtClean="0">
                <a:sym typeface="Mathematica1Mono"/>
              </a:rPr>
              <a:t>w|</a:t>
            </a:r>
            <a:r>
              <a:rPr lang="en-US" b="1" dirty="0" err="1" smtClean="0">
                <a:sym typeface="Mathematica1Mono"/>
              </a:rPr>
              <a:t>A</a:t>
            </a:r>
            <a:r>
              <a:rPr lang="en-US" b="1" dirty="0" smtClean="0">
                <a:sym typeface="Mathematica1Mono"/>
              </a:rPr>
              <a:t>’</a:t>
            </a:r>
            <a:r>
              <a:rPr lang="en-US" dirty="0" smtClean="0">
                <a:sym typeface="Mathematica1Mono"/>
              </a:rPr>
              <a:t>]</a:t>
            </a:r>
            <a:endParaRPr lang="en-US" dirty="0"/>
          </a:p>
        </p:txBody>
      </p:sp>
      <p:graphicFrame>
        <p:nvGraphicFramePr>
          <p:cNvPr id="7" name="Content Placeholder 3"/>
          <p:cNvGraphicFramePr>
            <a:graphicFrameLocks/>
          </p:cNvGraphicFramePr>
          <p:nvPr/>
        </p:nvGraphicFramePr>
        <p:xfrm>
          <a:off x="457200" y="33528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8" name="Folded Corner 7"/>
          <p:cNvSpPr/>
          <p:nvPr/>
        </p:nvSpPr>
        <p:spPr>
          <a:xfrm>
            <a:off x="2286000" y="3429000"/>
            <a:ext cx="4038600" cy="13716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Every user who used </a:t>
            </a:r>
            <a:r>
              <a:rPr lang="en-US" dirty="0" err="1" smtClean="0"/>
              <a:t>letmein</a:t>
            </a:r>
            <a:r>
              <a:rPr lang="en-US" dirty="0" smtClean="0"/>
              <a:t> before is still using the same password.</a:t>
            </a:r>
            <a:endParaRPr lang="en-US" dirty="0"/>
          </a:p>
        </p:txBody>
      </p:sp>
      <p:sp>
        <p:nvSpPr>
          <p:cNvPr id="5" name="Slide Number Placeholder 4"/>
          <p:cNvSpPr>
            <a:spLocks noGrp="1"/>
          </p:cNvSpPr>
          <p:nvPr>
            <p:ph type="sldNum" sz="quarter" idx="12"/>
          </p:nvPr>
        </p:nvSpPr>
        <p:spPr/>
        <p:txBody>
          <a:bodyPr/>
          <a:lstStyle/>
          <a:p>
            <a:fld id="{3107D062-7B78-4673-B89D-2359FA285A5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User Model</a:t>
            </a:r>
          </a:p>
          <a:p>
            <a:r>
              <a:rPr lang="en-US" b="1" dirty="0" smtClean="0"/>
              <a:t>Policy Structure</a:t>
            </a:r>
          </a:p>
          <a:p>
            <a:pPr lvl="1"/>
            <a:r>
              <a:rPr lang="en-US" dirty="0" smtClean="0"/>
              <a:t>Positive Rules </a:t>
            </a:r>
          </a:p>
          <a:p>
            <a:pPr lvl="1"/>
            <a:r>
              <a:rPr lang="en-US" dirty="0" smtClean="0"/>
              <a:t>Negative Rules </a:t>
            </a:r>
          </a:p>
          <a:p>
            <a:pPr lvl="1"/>
            <a:r>
              <a:rPr lang="en-US" dirty="0" smtClean="0"/>
              <a:t>Singleton Rules</a:t>
            </a:r>
          </a:p>
          <a:p>
            <a:r>
              <a:rPr lang="en-US" dirty="0" smtClean="0"/>
              <a:t>Goal</a:t>
            </a:r>
          </a:p>
          <a:p>
            <a:r>
              <a:rPr lang="en-US" dirty="0" smtClean="0"/>
              <a:t>Algorithms 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a:p>
              <a:p>
                <a:pPr algn="ctr">
                  <a:buNone/>
                </a:pPr>
                <a:r>
                  <a:rPr lang="en-US" dirty="0" smtClean="0"/>
                  <a:t>R</a:t>
                </a:r>
                <a:r>
                  <a:rPr lang="en-US" baseline="-25000" dirty="0"/>
                  <a:t>1</a:t>
                </a:r>
                <a:r>
                  <a:rPr lang="en-US" dirty="0" smtClean="0"/>
                  <a:t> = {w | Length(w) </a:t>
                </a:r>
                <a:r>
                  <a:rPr lang="en-US" dirty="0" smtClean="0">
                    <a:sym typeface="Mathematica1"/>
                  </a:rPr>
                  <a:t> 14</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endParaRPr lang="en-US" dirty="0"/>
              </a:p>
              <a:p>
                <a:pPr algn="ctr">
                  <a:buNone/>
                </a:pPr>
                <a14:m>
                  <m:oMath xmlns:m="http://schemas.openxmlformats.org/officeDocument/2006/math">
                    <m:r>
                      <a:rPr lang="en-US" b="1">
                        <a:latin typeface="Cambria Math"/>
                      </a:rPr>
                      <m:t>𝐀</m:t>
                    </m:r>
                    <m:r>
                      <a:rPr lang="en-US" b="1" baseline="-25000">
                        <a:latin typeface="Cambria Math"/>
                      </a:rPr>
                      <m:t>𝐬</m:t>
                    </m:r>
                    <m:r>
                      <a:rPr lang="en-US">
                        <a:latin typeface="Cambria Math"/>
                      </a:rPr>
                      <m:t>=</m:t>
                    </m:r>
                    <m:nary>
                      <m:naryPr>
                        <m:chr m:val="⋃"/>
                        <m:supHide m:val="on"/>
                        <m:ctrlPr>
                          <a:rPr lang="en-US" i="1">
                            <a:latin typeface="Cambria Math"/>
                          </a:rPr>
                        </m:ctrlPr>
                      </m:naryPr>
                      <m:sub>
                        <m:r>
                          <m:rPr>
                            <m:nor/>
                          </m:rPr>
                          <a:rPr lang="en-US" baseline="-25000" dirty="0">
                            <a:sym typeface="Mathematica1"/>
                          </a:rPr>
                          <m:t>i</m:t>
                        </m:r>
                        <m:r>
                          <m:rPr>
                            <m:nor/>
                          </m:rPr>
                          <a:rPr lang="en-US" baseline="-25000" dirty="0">
                            <a:sym typeface="Mathematica1"/>
                          </a:rPr>
                          <m:t></m:t>
                        </m:r>
                        <m:r>
                          <m:rPr>
                            <m:nor/>
                          </m:rPr>
                          <a:rPr lang="en-US" baseline="-25000" dirty="0">
                            <a:sym typeface="Mathematica1"/>
                          </a:rPr>
                          <m:t>S</m:t>
                        </m:r>
                      </m:sub>
                      <m:sup/>
                      <m:e>
                        <m:r>
                          <m:rPr>
                            <m:nor/>
                          </m:rPr>
                          <a:rPr lang="en-US" dirty="0"/>
                          <m:t>R</m:t>
                        </m:r>
                        <m:r>
                          <m:rPr>
                            <m:nor/>
                          </m:rPr>
                          <a:rPr lang="en-US" baseline="-25000" dirty="0"/>
                          <m:t>i</m:t>
                        </m:r>
                      </m:e>
                    </m:nary>
                  </m:oMath>
                </a14:m>
                <a:r>
                  <a:rPr lang="en-US" baseline="-25000" dirty="0" smtClean="0"/>
                  <a:t>.</a:t>
                </a:r>
              </a:p>
              <a:p>
                <a:pPr>
                  <a:buNone/>
                </a:pPr>
                <a:endParaRPr lang="en-US" dirty="0"/>
              </a:p>
              <a:p>
                <a:pP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8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07D062-7B78-4673-B89D-2359FA285A5D}"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 - Example</a:t>
            </a:r>
            <a:endParaRPr lang="en-US" dirty="0"/>
          </a:p>
        </p:txBody>
      </p:sp>
      <p:sp>
        <p:nvSpPr>
          <p:cNvPr id="3" name="Content Placeholder 2"/>
          <p:cNvSpPr>
            <a:spLocks noGrp="1"/>
          </p:cNvSpPr>
          <p:nvPr>
            <p:ph idx="1"/>
          </p:nvPr>
        </p:nvSpPr>
        <p:spPr/>
        <p:txBody>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dirty="0" smtClean="0"/>
              <a:t>P</a:t>
            </a:r>
          </a:p>
          <a:p>
            <a:pPr>
              <a:buNone/>
            </a:pPr>
            <a:endParaRPr lang="en-US" dirty="0"/>
          </a:p>
          <a:p>
            <a:pPr algn="ctr">
              <a:buNone/>
            </a:pPr>
            <a:r>
              <a:rPr lang="en-US" dirty="0" smtClean="0"/>
              <a:t>R</a:t>
            </a:r>
            <a:r>
              <a:rPr lang="en-US" baseline="-25000" dirty="0"/>
              <a:t>1</a:t>
            </a:r>
            <a:r>
              <a:rPr lang="en-US" dirty="0" smtClean="0"/>
              <a:t> = {w | Length(w) </a:t>
            </a:r>
            <a:r>
              <a:rPr lang="en-US" dirty="0" smtClean="0">
                <a:sym typeface="Mathematica1"/>
              </a:rPr>
              <a:t> 14</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endParaRPr lang="en-US" dirty="0"/>
          </a:p>
          <a:p>
            <a:pPr algn="ctr">
              <a:buNone/>
            </a:pPr>
            <a:r>
              <a:rPr lang="en-US" b="1" dirty="0" smtClean="0"/>
              <a:t>A</a:t>
            </a:r>
            <a:r>
              <a:rPr lang="en-US" b="1" baseline="-25000" dirty="0" smtClean="0"/>
              <a:t>{1}</a:t>
            </a:r>
            <a:r>
              <a:rPr lang="en-US" dirty="0" smtClean="0"/>
              <a:t>= {w | Length(w) </a:t>
            </a:r>
            <a:r>
              <a:rPr lang="en-US" dirty="0" smtClean="0">
                <a:sym typeface="Mathematica1"/>
              </a:rPr>
              <a:t> 14</a:t>
            </a:r>
            <a:r>
              <a:rPr lang="en-US" dirty="0" smtClean="0"/>
              <a:t>}.</a:t>
            </a:r>
            <a:endParaRPr lang="en-US" baseline="-25000" dirty="0" smtClean="0"/>
          </a:p>
          <a:p>
            <a:pPr>
              <a:buNone/>
            </a:pPr>
            <a:endParaRPr lang="en-US" dirty="0"/>
          </a:p>
          <a:p>
            <a:pPr>
              <a:buNone/>
            </a:pPr>
            <a:endParaRPr lang="en-US" dirty="0" smtClean="0"/>
          </a:p>
        </p:txBody>
      </p:sp>
      <p:sp>
        <p:nvSpPr>
          <p:cNvPr id="4" name="Slide Number Placeholder 3"/>
          <p:cNvSpPr>
            <a:spLocks noGrp="1"/>
          </p:cNvSpPr>
          <p:nvPr>
            <p:ph type="sldNum" sz="quarter" idx="12"/>
          </p:nvPr>
        </p:nvSpPr>
        <p:spPr/>
        <p:txBody>
          <a:bodyPr/>
          <a:lstStyle/>
          <a:p>
            <a:fld id="{3107D062-7B78-4673-B89D-2359FA285A5D}" type="slidenum">
              <a:rPr lang="en-US" smtClean="0"/>
              <a:pPr/>
              <a:t>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smtClean="0"/>
              </a:p>
              <a:p>
                <a:pPr algn="ctr">
                  <a:buNone/>
                </a:pPr>
                <a:r>
                  <a:rPr lang="en-US" dirty="0" smtClean="0"/>
                  <a:t>R</a:t>
                </a:r>
                <a:r>
                  <a:rPr lang="en-US" baseline="-25000" dirty="0" smtClean="0"/>
                  <a:t>1</a:t>
                </a:r>
                <a:r>
                  <a:rPr lang="en-US" dirty="0" smtClean="0"/>
                  <a:t> = {w | Length(w) </a:t>
                </a:r>
                <a:r>
                  <a:rPr lang="en-US" dirty="0" smtClean="0">
                    <a:sym typeface="Mathematica1"/>
                  </a:rPr>
                  <a:t>&lt; 8</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r>
                  <a:rPr lang="en-US" dirty="0" smtClean="0"/>
                  <a:t>			  </a:t>
                </a:r>
                <a:endParaRPr lang="en-US" b="1" i="0" dirty="0" smtClean="0">
                  <a:latin typeface="Cambria Math"/>
                </a:endParaRPr>
              </a:p>
              <a:p>
                <a:pPr>
                  <a:buNone/>
                </a:pPr>
                <a14:m>
                  <m:oMathPara xmlns:m="http://schemas.openxmlformats.org/officeDocument/2006/math">
                    <m:oMathParaPr>
                      <m:jc m:val="centerGroup"/>
                    </m:oMathParaPr>
                    <m:oMath xmlns:m="http://schemas.openxmlformats.org/officeDocument/2006/math">
                      <m:r>
                        <a:rPr lang="en-US" b="1" i="0" smtClean="0">
                          <a:latin typeface="Cambria Math"/>
                        </a:rPr>
                        <m:t>𝐀</m:t>
                      </m:r>
                      <m:r>
                        <a:rPr lang="en-US" b="1" i="0" baseline="-25000" smtClean="0">
                          <a:latin typeface="Cambria Math"/>
                        </a:rPr>
                        <m:t>𝐬</m:t>
                      </m:r>
                      <m:r>
                        <a:rPr lang="en-US" b="0" i="0" smtClean="0">
                          <a:latin typeface="Cambria Math"/>
                        </a:rPr>
                        <m:t>=</m:t>
                      </m:r>
                      <m:r>
                        <a:rPr lang="en-US" b="1" i="0" smtClean="0">
                          <a:latin typeface="Cambria Math"/>
                        </a:rPr>
                        <m:t>𝐏</m:t>
                      </m:r>
                      <m:r>
                        <a:rPr lang="en-US" b="0" i="0" smtClean="0">
                          <a:latin typeface="Cambria Math"/>
                        </a:rPr>
                        <m:t>−</m:t>
                      </m:r>
                      <m:nary>
                        <m:naryPr>
                          <m:chr m:val="⋃"/>
                          <m:supHide m:val="on"/>
                          <m:ctrlPr>
                            <a:rPr lang="en-US" i="1" smtClean="0">
                              <a:latin typeface="Cambria Math"/>
                            </a:rPr>
                          </m:ctrlPr>
                        </m:naryPr>
                        <m:sub>
                          <m:r>
                            <m:rPr>
                              <m:nor/>
                            </m:rPr>
                            <a:rPr lang="en-US" baseline="-25000" dirty="0">
                              <a:sym typeface="Mathematica1"/>
                            </a:rPr>
                            <m:t>i</m:t>
                          </m:r>
                          <m:r>
                            <m:rPr>
                              <m:nor/>
                            </m:rPr>
                            <a:rPr lang="en-US" baseline="-25000" dirty="0">
                              <a:sym typeface="Mathematica1"/>
                            </a:rPr>
                            <m:t></m:t>
                          </m:r>
                          <m:r>
                            <m:rPr>
                              <m:nor/>
                            </m:rPr>
                            <a:rPr lang="en-US" baseline="-25000" dirty="0">
                              <a:sym typeface="Mathematica1"/>
                            </a:rPr>
                            <m:t>S</m:t>
                          </m:r>
                        </m:sub>
                        <m:sup/>
                        <m:e>
                          <m:r>
                            <m:rPr>
                              <m:nor/>
                            </m:rPr>
                            <a:rPr lang="en-US" dirty="0"/>
                            <m:t>R</m:t>
                          </m:r>
                          <m:r>
                            <m:rPr>
                              <m:nor/>
                            </m:rPr>
                            <a:rPr lang="en-US" baseline="-25000" dirty="0"/>
                            <m:t>i</m:t>
                          </m:r>
                        </m:e>
                      </m:nary>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29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07D062-7B78-4673-B89D-2359FA285A5D}"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1</a:t>
            </a:fld>
            <a:endParaRPr lang="en-US"/>
          </a:p>
        </p:txBody>
      </p:sp>
    </p:spTree>
    <p:controls>
      <mc:AlternateContent xmlns:mc="http://schemas.openxmlformats.org/markup-compatibility/2006">
        <mc:Choice xmlns:v="urn:schemas-microsoft-com:vml" Requires="v">
          <p:control spid="3078" name="ShockwaveFlash1" r:id="rId2" imgW="9144000" imgH="6858000"/>
        </mc:Choice>
        <mc:Fallback>
          <p:control name="ShockwaveFlash1" r:id="rId2" imgW="9144000" imgH="685800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Rules - Example</a:t>
            </a:r>
            <a:endParaRPr lang="en-US" dirty="0"/>
          </a:p>
        </p:txBody>
      </p:sp>
      <p:sp>
        <p:nvSpPr>
          <p:cNvPr id="3" name="Content Placeholder 2"/>
          <p:cNvSpPr>
            <a:spLocks noGrp="1"/>
          </p:cNvSpPr>
          <p:nvPr>
            <p:ph idx="1"/>
          </p:nvPr>
        </p:nvSpPr>
        <p:spPr/>
        <p:txBody>
          <a:bodyPr/>
          <a:lstStyle/>
          <a:p>
            <a:pPr>
              <a:buNone/>
            </a:pPr>
            <a:r>
              <a:rPr lang="en-US" dirty="0" smtClean="0"/>
              <a:t>Rules R</a:t>
            </a:r>
            <a:r>
              <a:rPr lang="en-US" baseline="-25000" dirty="0" smtClean="0"/>
              <a:t>1</a:t>
            </a:r>
            <a:r>
              <a:rPr lang="en-US" dirty="0" smtClean="0"/>
              <a:t>,…,</a:t>
            </a:r>
            <a:r>
              <a:rPr lang="en-US" dirty="0" err="1" smtClean="0"/>
              <a:t>R</a:t>
            </a:r>
            <a:r>
              <a:rPr lang="en-US" baseline="-25000" dirty="0" err="1" smtClean="0"/>
              <a:t>m</a:t>
            </a:r>
            <a:r>
              <a:rPr lang="en-US" baseline="-25000" dirty="0" smtClean="0"/>
              <a:t> </a:t>
            </a:r>
            <a:r>
              <a:rPr lang="en-US" dirty="0" smtClean="0">
                <a:sym typeface="Mathematica1"/>
              </a:rPr>
              <a:t> </a:t>
            </a:r>
            <a:r>
              <a:rPr lang="en-US" b="1" dirty="0" smtClean="0"/>
              <a:t>P</a:t>
            </a:r>
          </a:p>
          <a:p>
            <a:pPr>
              <a:buNone/>
            </a:pPr>
            <a:endParaRPr lang="en-US" dirty="0" smtClean="0"/>
          </a:p>
          <a:p>
            <a:pPr algn="ctr">
              <a:buNone/>
            </a:pPr>
            <a:r>
              <a:rPr lang="en-US" dirty="0" smtClean="0"/>
              <a:t>R</a:t>
            </a:r>
            <a:r>
              <a:rPr lang="en-US" baseline="-25000" dirty="0" smtClean="0"/>
              <a:t>1</a:t>
            </a:r>
            <a:r>
              <a:rPr lang="en-US" dirty="0" smtClean="0"/>
              <a:t> = {w | Length(w) </a:t>
            </a:r>
            <a:r>
              <a:rPr lang="en-US" dirty="0" smtClean="0">
                <a:sym typeface="Mathematica1"/>
              </a:rPr>
              <a:t>&lt; 8</a:t>
            </a:r>
            <a:r>
              <a:rPr lang="en-US" dirty="0" smtClean="0"/>
              <a:t>}.</a:t>
            </a:r>
          </a:p>
          <a:p>
            <a:pPr algn="ctr">
              <a:buNone/>
            </a:pPr>
            <a:endParaRPr lang="en-US" dirty="0"/>
          </a:p>
          <a:p>
            <a:pPr>
              <a:buNone/>
            </a:pPr>
            <a:r>
              <a:rPr lang="en-US" dirty="0" smtClean="0"/>
              <a:t>Active Rules: S </a:t>
            </a:r>
            <a:r>
              <a:rPr lang="en-US" dirty="0" smtClean="0">
                <a:sym typeface="Mathematica1"/>
              </a:rPr>
              <a:t> </a:t>
            </a:r>
            <a:r>
              <a:rPr lang="en-US" dirty="0" smtClean="0"/>
              <a:t>{1,…,m}.</a:t>
            </a:r>
          </a:p>
          <a:p>
            <a:pPr>
              <a:buNone/>
            </a:pPr>
            <a:r>
              <a:rPr lang="en-US" dirty="0" smtClean="0"/>
              <a:t>			  </a:t>
            </a:r>
          </a:p>
          <a:p>
            <a:pPr algn="ctr">
              <a:buNone/>
            </a:pPr>
            <a:r>
              <a:rPr lang="en-US" b="1" dirty="0" smtClean="0"/>
              <a:t>A</a:t>
            </a:r>
            <a:r>
              <a:rPr lang="en-US" b="1" baseline="-25000" dirty="0" smtClean="0"/>
              <a:t>{1}</a:t>
            </a:r>
            <a:r>
              <a:rPr lang="en-US" dirty="0" smtClean="0"/>
              <a:t>=</a:t>
            </a:r>
            <a:r>
              <a:rPr lang="en-US" b="1" dirty="0"/>
              <a:t> P</a:t>
            </a:r>
            <a:r>
              <a:rPr lang="en-US" dirty="0"/>
              <a:t> - </a:t>
            </a:r>
            <a:r>
              <a:rPr lang="en-US" dirty="0" smtClean="0"/>
              <a:t>{w | Length(w) </a:t>
            </a:r>
            <a:r>
              <a:rPr lang="en-US" dirty="0" smtClean="0">
                <a:sym typeface="Mathematica1"/>
              </a:rPr>
              <a:t>&lt; 8</a:t>
            </a:r>
            <a:r>
              <a:rPr lang="en-US" dirty="0" smtClean="0"/>
              <a:t>}.</a:t>
            </a:r>
            <a:endParaRPr lang="en-US" baseline="-25000"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Rules</a:t>
            </a:r>
            <a:endParaRPr lang="en-US" dirty="0"/>
          </a:p>
        </p:txBody>
      </p:sp>
      <p:sp>
        <p:nvSpPr>
          <p:cNvPr id="3" name="Content Placeholder 2"/>
          <p:cNvSpPr>
            <a:spLocks noGrp="1"/>
          </p:cNvSpPr>
          <p:nvPr>
            <p:ph idx="1"/>
          </p:nvPr>
        </p:nvSpPr>
        <p:spPr/>
        <p:txBody>
          <a:bodyPr/>
          <a:lstStyle/>
          <a:p>
            <a:pPr>
              <a:buNone/>
            </a:pPr>
            <a:r>
              <a:rPr lang="en-US" dirty="0" smtClean="0"/>
              <a:t>Rule </a:t>
            </a:r>
            <a:r>
              <a:rPr lang="en-US" dirty="0" err="1" smtClean="0"/>
              <a:t>R</a:t>
            </a:r>
            <a:r>
              <a:rPr lang="en-US" baseline="-25000" dirty="0" err="1" smtClean="0"/>
              <a:t>w</a:t>
            </a:r>
            <a:r>
              <a:rPr lang="en-US" dirty="0" smtClean="0"/>
              <a:t>= {w} for each w </a:t>
            </a:r>
            <a:r>
              <a:rPr lang="en-US" dirty="0" smtClean="0">
                <a:sym typeface="Mathematica1"/>
              </a:rPr>
              <a:t> </a:t>
            </a:r>
            <a:r>
              <a:rPr lang="en-US" b="1" dirty="0" smtClean="0">
                <a:sym typeface="Mathematica1"/>
              </a:rPr>
              <a:t>P</a:t>
            </a:r>
            <a:r>
              <a:rPr lang="en-US" dirty="0" smtClean="0">
                <a:sym typeface="Mathematica1"/>
              </a:rPr>
              <a:t>.</a:t>
            </a:r>
          </a:p>
          <a:p>
            <a:pPr>
              <a:buNone/>
            </a:pPr>
            <a:endParaRPr lang="en-US" baseline="-25000" dirty="0" smtClean="0">
              <a:sym typeface="Mathematica1"/>
            </a:endParaRPr>
          </a:p>
          <a:p>
            <a:pPr>
              <a:buNone/>
            </a:pPr>
            <a:r>
              <a:rPr lang="en-US" dirty="0" smtClean="0"/>
              <a:t>Can allow/ban any individual password.</a:t>
            </a:r>
          </a:p>
          <a:p>
            <a:pPr>
              <a:buNone/>
            </a:pPr>
            <a:endParaRPr lang="en-US" baseline="-25000" dirty="0">
              <a:sym typeface="Mathematica1"/>
            </a:endParaRPr>
          </a:p>
          <a:p>
            <a:pPr>
              <a:buNone/>
            </a:pPr>
            <a:r>
              <a:rPr lang="en-US" dirty="0" smtClean="0"/>
              <a:t>Special Case of Positive Rules/Negative Rules.</a:t>
            </a:r>
          </a:p>
          <a:p>
            <a:pPr>
              <a:buNone/>
            </a:pPr>
            <a:endParaRPr lang="en-US" baseline="-25000" dirty="0"/>
          </a:p>
          <a:p>
            <a:pPr>
              <a:buNone/>
            </a:pPr>
            <a:endParaRPr lang="en-US" baseline="-25000"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User Model</a:t>
            </a:r>
          </a:p>
          <a:p>
            <a:r>
              <a:rPr lang="en-US" dirty="0" smtClean="0"/>
              <a:t>Policy Structure</a:t>
            </a:r>
          </a:p>
          <a:p>
            <a:r>
              <a:rPr lang="en-US" b="1" dirty="0" smtClean="0"/>
              <a:t>Goal</a:t>
            </a:r>
          </a:p>
          <a:p>
            <a:r>
              <a:rPr lang="en-US" dirty="0" smtClean="0"/>
              <a:t>Algorithms 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21</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Attack</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08814" y="2295307"/>
            <a:ext cx="1161468" cy="1743293"/>
          </a:xfrm>
          <a:prstGeom prst="rect">
            <a:avLst/>
          </a:prstGeom>
          <a:noFill/>
          <a:ln w="9525">
            <a:noFill/>
            <a:miter lim="800000"/>
            <a:headEnd/>
            <a:tailEnd/>
          </a:ln>
        </p:spPr>
      </p:pic>
      <p:cxnSp>
        <p:nvCxnSpPr>
          <p:cNvPr id="21" name="Straight Arrow Connector 20"/>
          <p:cNvCxnSpPr/>
          <p:nvPr/>
        </p:nvCxnSpPr>
        <p:spPr>
          <a:xfrm flipV="1">
            <a:off x="1689100" y="3273609"/>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9" cstate="print"/>
          <a:srcRect/>
          <a:stretch>
            <a:fillRect/>
          </a:stretch>
        </p:blipFill>
        <p:spPr bwMode="auto">
          <a:xfrm>
            <a:off x="666173" y="3124200"/>
            <a:ext cx="990600" cy="1651479"/>
          </a:xfrm>
          <a:prstGeom prst="rect">
            <a:avLst/>
          </a:prstGeom>
          <a:noFill/>
          <a:ln w="9525">
            <a:noFill/>
            <a:miter lim="800000"/>
            <a:headEnd/>
            <a:tailEnd/>
          </a:ln>
        </p:spPr>
      </p:pic>
      <p:pic>
        <p:nvPicPr>
          <p:cNvPr id="15" name="Picture 6"/>
          <p:cNvPicPr>
            <a:picLocks noChangeAspect="1" noChangeArrowheads="1"/>
          </p:cNvPicPr>
          <p:nvPr/>
        </p:nvPicPr>
        <p:blipFill>
          <a:blip r:embed="rId9" cstate="print"/>
          <a:srcRect/>
          <a:stretch>
            <a:fillRect/>
          </a:stretch>
        </p:blipFill>
        <p:spPr bwMode="auto">
          <a:xfrm>
            <a:off x="6095999" y="2289612"/>
            <a:ext cx="973021" cy="1622172"/>
          </a:xfrm>
          <a:prstGeom prst="rect">
            <a:avLst/>
          </a:prstGeom>
          <a:noFill/>
          <a:ln w="9525">
            <a:noFill/>
            <a:miter lim="800000"/>
            <a:headEnd/>
            <a:tailEnd/>
          </a:ln>
        </p:spPr>
      </p:pic>
      <p:sp>
        <p:nvSpPr>
          <p:cNvPr id="20" name="TextBox 19"/>
          <p:cNvSpPr txBox="1"/>
          <p:nvPr/>
        </p:nvSpPr>
        <p:spPr>
          <a:xfrm>
            <a:off x="2505781" y="3273609"/>
            <a:ext cx="1079142" cy="369332"/>
          </a:xfrm>
          <a:prstGeom prst="rect">
            <a:avLst/>
          </a:prstGeom>
          <a:noFill/>
        </p:spPr>
        <p:txBody>
          <a:bodyPr wrap="none" rtlCol="0">
            <a:spAutoFit/>
          </a:bodyPr>
          <a:lstStyle/>
          <a:p>
            <a:r>
              <a:rPr lang="en-US" dirty="0" smtClean="0"/>
              <a:t>password</a:t>
            </a:r>
            <a:endParaRPr lang="en-US" dirty="0"/>
          </a:p>
        </p:txBody>
      </p:sp>
      <p:sp>
        <p:nvSpPr>
          <p:cNvPr id="22" name="Slide Number Placeholder 21"/>
          <p:cNvSpPr>
            <a:spLocks noGrp="1"/>
          </p:cNvSpPr>
          <p:nvPr>
            <p:ph type="sldNum" sz="quarter" idx="12"/>
          </p:nvPr>
        </p:nvSpPr>
        <p:spPr/>
        <p:txBody>
          <a:bodyPr/>
          <a:lstStyle/>
          <a:p>
            <a:fld id="{FC398A72-17BE-493D-A14C-F3371BCE3542}" type="slidenum">
              <a:rPr lang="en-US" smtClean="0"/>
              <a:pPr/>
              <a:t>22</a:t>
            </a:fld>
            <a:endParaRPr lang="en-US" dirty="0"/>
          </a:p>
        </p:txBody>
      </p:sp>
      <p:sp>
        <p:nvSpPr>
          <p:cNvPr id="18" name="TextBox 17"/>
          <p:cNvSpPr txBox="1"/>
          <p:nvPr/>
        </p:nvSpPr>
        <p:spPr>
          <a:xfrm>
            <a:off x="1066800" y="4648200"/>
            <a:ext cx="5327869" cy="646331"/>
          </a:xfrm>
          <a:prstGeom prst="rect">
            <a:avLst/>
          </a:prstGeom>
          <a:noFill/>
        </p:spPr>
        <p:txBody>
          <a:bodyPr wrap="none" rtlCol="0">
            <a:spAutoFit/>
          </a:bodyPr>
          <a:lstStyle/>
          <a:p>
            <a:r>
              <a:rPr lang="en-US" sz="3600" dirty="0" smtClean="0"/>
              <a:t>Guess Limit: k-strikes policy</a:t>
            </a:r>
            <a:endParaRPr lang="en-US" sz="3600" dirty="0"/>
          </a:p>
        </p:txBody>
      </p:sp>
      <p:pic>
        <p:nvPicPr>
          <p:cNvPr id="23" name="Picture 3"/>
          <p:cNvPicPr>
            <a:picLocks noChangeAspect="1" noChangeArrowheads="1"/>
          </p:cNvPicPr>
          <p:nvPr/>
        </p:nvPicPr>
        <p:blipFill>
          <a:blip r:embed="rId10" cstate="print"/>
          <a:srcRect/>
          <a:stretch>
            <a:fillRect/>
          </a:stretch>
        </p:blipFill>
        <p:spPr bwMode="auto">
          <a:xfrm>
            <a:off x="675409" y="1533307"/>
            <a:ext cx="990600" cy="1524000"/>
          </a:xfrm>
          <a:prstGeom prst="rect">
            <a:avLst/>
          </a:prstGeom>
          <a:noFill/>
          <a:ln w="9525">
            <a:noFill/>
            <a:miter lim="800000"/>
            <a:headEnd/>
            <a:tailEnd/>
          </a:ln>
        </p:spPr>
      </p:pic>
      <p:cxnSp>
        <p:nvCxnSpPr>
          <p:cNvPr id="27" name="Straight Arrow Connector 26"/>
          <p:cNvCxnSpPr/>
          <p:nvPr/>
        </p:nvCxnSpPr>
        <p:spPr>
          <a:xfrm>
            <a:off x="1689100" y="2624714"/>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33600" y="2438400"/>
            <a:ext cx="769763" cy="369332"/>
          </a:xfrm>
          <a:prstGeom prst="rect">
            <a:avLst/>
          </a:prstGeom>
          <a:noFill/>
        </p:spPr>
        <p:txBody>
          <a:bodyPr wrap="none" rtlCol="0">
            <a:spAutoFit/>
          </a:bodyPr>
          <a:lstStyle/>
          <a:p>
            <a:r>
              <a:rPr lang="en-US" dirty="0" smtClean="0"/>
              <a:t>12345</a:t>
            </a:r>
            <a:endParaRPr lang="en-US" dirty="0"/>
          </a:p>
        </p:txBody>
      </p:sp>
      <p:cxnSp>
        <p:nvCxnSpPr>
          <p:cNvPr id="28" name="Straight Arrow Connector 27"/>
          <p:cNvCxnSpPr/>
          <p:nvPr/>
        </p:nvCxnSpPr>
        <p:spPr>
          <a:xfrm flipV="1">
            <a:off x="1676400" y="3711004"/>
            <a:ext cx="3219714"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29194" y="3765273"/>
            <a:ext cx="769763" cy="369332"/>
          </a:xfrm>
          <a:prstGeom prst="rect">
            <a:avLst/>
          </a:prstGeom>
          <a:noFill/>
        </p:spPr>
        <p:txBody>
          <a:bodyPr wrap="none" rtlCol="0">
            <a:spAutoFit/>
          </a:bodyPr>
          <a:lstStyle/>
          <a:p>
            <a:r>
              <a:rPr lang="en-US" dirty="0" smtClean="0"/>
              <a:t>12345</a:t>
            </a:r>
            <a:endParaRPr lang="en-US" dirty="0"/>
          </a:p>
        </p:txBody>
      </p:sp>
      <p:sp>
        <p:nvSpPr>
          <p:cNvPr id="5" name="Rectangle 4"/>
          <p:cNvSpPr/>
          <p:nvPr/>
        </p:nvSpPr>
        <p:spPr>
          <a:xfrm>
            <a:off x="675409" y="5417403"/>
            <a:ext cx="7935191" cy="461665"/>
          </a:xfrm>
          <a:prstGeom prst="rect">
            <a:avLst/>
          </a:prstGeom>
        </p:spPr>
        <p:txBody>
          <a:bodyPr wrap="square">
            <a:spAutoFit/>
          </a:bodyPr>
          <a:lstStyle/>
          <a:p>
            <a:pPr>
              <a:buNone/>
            </a:pPr>
            <a:r>
              <a:rPr lang="en-US" sz="2400" dirty="0"/>
              <a:t>p(k,</a:t>
            </a:r>
            <a:r>
              <a:rPr lang="en-US" sz="2400" b="1" dirty="0"/>
              <a:t> </a:t>
            </a:r>
            <a:r>
              <a:rPr lang="en-US" sz="2400" b="1" dirty="0" smtClean="0"/>
              <a:t>A</a:t>
            </a:r>
            <a:r>
              <a:rPr lang="en-US" sz="2400" dirty="0" smtClean="0"/>
              <a:t>) </a:t>
            </a:r>
            <a:r>
              <a:rPr lang="en-US" sz="2400" dirty="0"/>
              <a:t>– </a:t>
            </a:r>
            <a:r>
              <a:rPr lang="en-US" sz="2400" dirty="0" smtClean="0"/>
              <a:t>probability of a successful untargeted attack </a:t>
            </a:r>
            <a:r>
              <a:rPr lang="en-US" sz="2400" dirty="0" smtClean="0"/>
              <a:t>given </a:t>
            </a:r>
            <a:r>
              <a:rPr lang="en-US" sz="2400" b="1" dirty="0" smtClean="0"/>
              <a:t>A</a:t>
            </a:r>
            <a:r>
              <a:rPr lang="en-US" sz="2400" dirty="0" smtClean="0"/>
              <a:t>.</a:t>
            </a:r>
            <a:endParaRPr lang="en-US" sz="2400" dirty="0"/>
          </a:p>
        </p:txBody>
      </p:sp>
    </p:spTree>
    <p:extLst>
      <p:ext uri="{BB962C8B-B14F-4D97-AF65-F5344CB8AC3E}">
        <p14:creationId xmlns:p14="http://schemas.microsoft.com/office/powerpoint/2010/main" val="57632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3"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38" grpId="0"/>
      <p:bldP spid="2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Goal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None/>
                </a:pPr>
                <a:r>
                  <a:rPr lang="en-US" b="1" dirty="0" smtClean="0"/>
                  <a:t>Shannon-Entropy </a:t>
                </a:r>
                <a:r>
                  <a:rPr lang="en-US" dirty="0" smtClean="0"/>
                  <a:t>(on average how many guesses does the adversary need?)</a:t>
                </a:r>
              </a:p>
              <a:p>
                <a:pPr>
                  <a:buNone/>
                </a:pPr>
                <a14:m>
                  <m:oMathPara xmlns:m="http://schemas.openxmlformats.org/officeDocument/2006/math">
                    <m:oMathParaPr>
                      <m:jc m:val="centerGroup"/>
                    </m:oMathParaPr>
                    <m:oMath xmlns:m="http://schemas.openxmlformats.org/officeDocument/2006/math">
                      <m:r>
                        <a:rPr lang="en-US" b="1" i="1" smtClean="0">
                          <a:latin typeface="Cambria Math"/>
                        </a:rPr>
                        <m:t>−</m:t>
                      </m:r>
                      <m:nary>
                        <m:naryPr>
                          <m:chr m:val="∑"/>
                          <m:supHide m:val="on"/>
                          <m:ctrlPr>
                            <a:rPr lang="en-US" b="1" i="1" smtClean="0">
                              <a:latin typeface="Cambria Math"/>
                            </a:rPr>
                          </m:ctrlPr>
                        </m:naryPr>
                        <m:sub>
                          <m:r>
                            <m:rPr>
                              <m:brk m:alnAt="7"/>
                            </m:rPr>
                            <a:rPr lang="en-US" b="0" i="1" smtClean="0">
                              <a:latin typeface="Cambria Math"/>
                            </a:rPr>
                            <m:t>𝑤</m:t>
                          </m:r>
                          <m:r>
                            <a:rPr lang="en-US" b="0" i="1" smtClean="0">
                              <a:latin typeface="Cambria Math"/>
                              <a:ea typeface="Cambria Math"/>
                            </a:rPr>
                            <m:t>∈</m:t>
                          </m:r>
                          <m:r>
                            <m:rPr>
                              <m:nor/>
                              <m:brk m:alnAt="7"/>
                            </m:rPr>
                            <a:rPr lang="en-US" b="1" i="0" smtClean="0">
                              <a:latin typeface="Cambria Math"/>
                              <a:ea typeface="Cambria Math"/>
                            </a:rPr>
                            <m:t>P</m:t>
                          </m:r>
                        </m:sub>
                        <m:sup/>
                        <m:e>
                          <m:r>
                            <m:rPr>
                              <m:nor/>
                            </m:rPr>
                            <a:rPr lang="en-US" b="1">
                              <a:latin typeface="Cambria Math"/>
                            </a:rPr>
                            <m:t>Pr</m:t>
                          </m:r>
                          <m:d>
                            <m:dPr>
                              <m:begChr m:val="["/>
                              <m:endChr m:val="]"/>
                              <m:ctrlPr>
                                <a:rPr lang="en-US" b="1" i="1">
                                  <a:latin typeface="Cambria Math"/>
                                </a:rPr>
                              </m:ctrlPr>
                            </m:dPr>
                            <m:e>
                              <m:d>
                                <m:dPr>
                                  <m:begChr m:val=""/>
                                  <m:endChr m:val="|"/>
                                  <m:ctrlPr>
                                    <a:rPr lang="en-US" b="1" i="1">
                                      <a:latin typeface="Cambria Math"/>
                                    </a:rPr>
                                  </m:ctrlPr>
                                </m:dPr>
                                <m:e>
                                  <m:r>
                                    <a:rPr lang="en-US" i="1">
                                      <a:latin typeface="Cambria Math"/>
                                    </a:rPr>
                                    <m:t>𝑤</m:t>
                                  </m:r>
                                </m:e>
                              </m:d>
                              <m:r>
                                <m:rPr>
                                  <m:nor/>
                                </m:rPr>
                                <a:rPr lang="en-US" b="1">
                                  <a:latin typeface="Cambria Math"/>
                                </a:rPr>
                                <m:t>A</m:t>
                              </m:r>
                            </m:e>
                          </m:d>
                          <m:func>
                            <m:funcPr>
                              <m:ctrlPr>
                                <a:rPr lang="en-US" b="1" i="1">
                                  <a:latin typeface="Cambria Math"/>
                                </a:rPr>
                              </m:ctrlPr>
                            </m:funcPr>
                            <m:fName>
                              <m:sSub>
                                <m:sSubPr>
                                  <m:ctrlPr>
                                    <a:rPr lang="en-US" b="1" i="1">
                                      <a:latin typeface="Cambria Math"/>
                                    </a:rPr>
                                  </m:ctrlPr>
                                </m:sSubPr>
                                <m:e>
                                  <m:r>
                                    <m:rPr>
                                      <m:sty m:val="p"/>
                                    </m:rPr>
                                    <a:rPr lang="en-US">
                                      <a:latin typeface="Cambria Math"/>
                                    </a:rPr>
                                    <m:t>log</m:t>
                                  </m:r>
                                </m:e>
                                <m:sub>
                                  <m:r>
                                    <a:rPr lang="en-US" b="1" i="1">
                                      <a:latin typeface="Cambria Math"/>
                                    </a:rPr>
                                    <m:t>𝟐</m:t>
                                  </m:r>
                                </m:sub>
                              </m:sSub>
                            </m:fName>
                            <m:e>
                              <m:d>
                                <m:dPr>
                                  <m:ctrlPr>
                                    <a:rPr lang="en-US" b="1" i="1">
                                      <a:latin typeface="Cambria Math"/>
                                    </a:rPr>
                                  </m:ctrlPr>
                                </m:dPr>
                                <m:e>
                                  <m:r>
                                    <m:rPr>
                                      <m:nor/>
                                    </m:rPr>
                                    <a:rPr lang="en-US" b="1">
                                      <a:latin typeface="Cambria Math"/>
                                    </a:rPr>
                                    <m:t>Pr</m:t>
                                  </m:r>
                                  <m:d>
                                    <m:dPr>
                                      <m:begChr m:val="["/>
                                      <m:endChr m:val="]"/>
                                      <m:ctrlPr>
                                        <a:rPr lang="en-US" b="1" i="1">
                                          <a:latin typeface="Cambria Math"/>
                                        </a:rPr>
                                      </m:ctrlPr>
                                    </m:dPr>
                                    <m:e>
                                      <m:d>
                                        <m:dPr>
                                          <m:begChr m:val=""/>
                                          <m:endChr m:val="|"/>
                                          <m:ctrlPr>
                                            <a:rPr lang="en-US" b="1" i="1">
                                              <a:latin typeface="Cambria Math"/>
                                            </a:rPr>
                                          </m:ctrlPr>
                                        </m:dPr>
                                        <m:e>
                                          <m:r>
                                            <a:rPr lang="en-US" i="1">
                                              <a:latin typeface="Cambria Math"/>
                                            </a:rPr>
                                            <m:t>𝑤</m:t>
                                          </m:r>
                                        </m:e>
                                      </m:d>
                                      <m:r>
                                        <m:rPr>
                                          <m:nor/>
                                        </m:rPr>
                                        <a:rPr lang="en-US" b="1">
                                          <a:latin typeface="Cambria Math"/>
                                        </a:rPr>
                                        <m:t>A</m:t>
                                      </m:r>
                                    </m:e>
                                  </m:d>
                                </m:e>
                              </m:d>
                            </m:e>
                          </m:func>
                        </m:e>
                      </m:nary>
                    </m:oMath>
                  </m:oMathPara>
                </a14:m>
                <a:endParaRPr lang="en-US" b="1" dirty="0" smtClean="0"/>
              </a:p>
              <a:p>
                <a:endParaRPr lang="en-US" dirty="0" smtClean="0"/>
              </a:p>
              <a:p>
                <a:pPr>
                  <a:buNone/>
                </a:pPr>
                <a:r>
                  <a:rPr lang="en-US" b="1" dirty="0" smtClean="0"/>
                  <a:t>Problem:</a:t>
                </a:r>
                <a:r>
                  <a:rPr lang="en-US" dirty="0" smtClean="0"/>
                  <a:t> Entropy can be high even if half of users select “12345.”</a:t>
                </a:r>
              </a:p>
              <a:p>
                <a:pPr>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28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107D062-7B78-4673-B89D-2359FA285A5D}" type="slidenum">
              <a:rPr lang="en-US" smtClean="0"/>
              <a:pPr/>
              <a:t>23</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1999"/>
            <a:ext cx="8458200" cy="1066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 Optimize p(</a:t>
            </a:r>
            <a:r>
              <a:rPr lang="en-US" dirty="0" err="1" smtClean="0"/>
              <a:t>k,</a:t>
            </a:r>
            <a:r>
              <a:rPr lang="en-US" b="1" dirty="0" err="1" smtClean="0"/>
              <a:t>A</a:t>
            </a:r>
            <a:r>
              <a:rPr lang="en-US" dirty="0" smtClean="0"/>
              <a:t>)</a:t>
            </a:r>
            <a:endParaRPr lang="en-US" dirty="0"/>
          </a:p>
        </p:txBody>
      </p:sp>
      <p:sp>
        <p:nvSpPr>
          <p:cNvPr id="3" name="Content Placeholder 2"/>
          <p:cNvSpPr>
            <a:spLocks noGrp="1"/>
          </p:cNvSpPr>
          <p:nvPr>
            <p:ph idx="1"/>
          </p:nvPr>
        </p:nvSpPr>
        <p:spPr>
          <a:xfrm>
            <a:off x="457200" y="4495800"/>
            <a:ext cx="8229600" cy="1143000"/>
          </a:xfrm>
        </p:spPr>
        <p:txBody>
          <a:bodyPr>
            <a:normAutofit lnSpcReduction="10000"/>
          </a:bodyPr>
          <a:lstStyle/>
          <a:p>
            <a:pPr>
              <a:buNone/>
            </a:pPr>
            <a:r>
              <a:rPr lang="en-US" b="1" dirty="0" smtClean="0"/>
              <a:t>Goal:</a:t>
            </a:r>
            <a:r>
              <a:rPr lang="en-US" dirty="0" smtClean="0"/>
              <a:t> Find a password composition policy </a:t>
            </a:r>
          </a:p>
          <a:p>
            <a:pPr>
              <a:buNone/>
            </a:pPr>
            <a:r>
              <a:rPr lang="en-US" dirty="0" smtClean="0"/>
              <a:t>S </a:t>
            </a:r>
            <a:r>
              <a:rPr lang="en-US" dirty="0" smtClean="0">
                <a:sym typeface="Mathematica1"/>
              </a:rPr>
              <a:t> {1,…,m} </a:t>
            </a:r>
            <a:r>
              <a:rPr lang="en-US" dirty="0" smtClean="0"/>
              <a:t> which minimizes p(</a:t>
            </a:r>
            <a:r>
              <a:rPr lang="en-US" dirty="0" err="1" smtClean="0"/>
              <a:t>k,</a:t>
            </a:r>
            <a:r>
              <a:rPr lang="en-US" b="1" dirty="0" err="1" smtClean="0"/>
              <a:t>A</a:t>
            </a:r>
            <a:r>
              <a:rPr lang="en-US" b="1" baseline="-25000" dirty="0" err="1" smtClean="0"/>
              <a:t>S</a:t>
            </a:r>
            <a:r>
              <a:rPr lang="en-US" dirty="0" smtClean="0"/>
              <a:t>) for some k.</a:t>
            </a:r>
          </a:p>
          <a:p>
            <a:pPr>
              <a:buNone/>
            </a:pPr>
            <a:endParaRPr lang="en-US" dirty="0" smtClean="0"/>
          </a:p>
          <a:p>
            <a:pPr>
              <a:buNone/>
            </a:pPr>
            <a:endParaRPr lang="en-US" dirty="0"/>
          </a:p>
        </p:txBody>
      </p:sp>
      <p:sp>
        <p:nvSpPr>
          <p:cNvPr id="5" name="Rectangle 4"/>
          <p:cNvSpPr/>
          <p:nvPr/>
        </p:nvSpPr>
        <p:spPr>
          <a:xfrm>
            <a:off x="381000" y="1447800"/>
            <a:ext cx="8382000" cy="2554545"/>
          </a:xfrm>
          <a:prstGeom prst="rect">
            <a:avLst/>
          </a:prstGeom>
        </p:spPr>
        <p:txBody>
          <a:bodyPr wrap="square">
            <a:spAutoFit/>
          </a:bodyPr>
          <a:lstStyle/>
          <a:p>
            <a:pPr>
              <a:buNone/>
            </a:pPr>
            <a:r>
              <a:rPr lang="en-US" sz="3200" dirty="0" smtClean="0"/>
              <a:t>p(k,</a:t>
            </a:r>
            <a:r>
              <a:rPr lang="en-US" sz="3200" b="1" dirty="0" smtClean="0"/>
              <a:t> A</a:t>
            </a:r>
            <a:r>
              <a:rPr lang="en-US" sz="3200" dirty="0" smtClean="0"/>
              <a:t>) – Fraction of accounts an adversary can crack with k guesses per </a:t>
            </a:r>
            <a:r>
              <a:rPr lang="en-US" sz="3200" dirty="0" smtClean="0"/>
              <a:t>account given policy </a:t>
            </a:r>
            <a:r>
              <a:rPr lang="en-US" sz="3200" b="1" dirty="0" smtClean="0"/>
              <a:t>A</a:t>
            </a:r>
            <a:r>
              <a:rPr lang="en-US" sz="3200" dirty="0" smtClean="0"/>
              <a:t>.</a:t>
            </a:r>
            <a:endParaRPr lang="en-US" sz="3200" dirty="0" smtClean="0"/>
          </a:p>
          <a:p>
            <a:pPr>
              <a:buNone/>
            </a:pPr>
            <a:endParaRPr lang="en-US" sz="3200" dirty="0" smtClean="0"/>
          </a:p>
          <a:p>
            <a:pPr>
              <a:buNone/>
            </a:pPr>
            <a:r>
              <a:rPr lang="en-US" sz="3200" dirty="0" smtClean="0"/>
              <a:t>p(1,</a:t>
            </a:r>
            <a:r>
              <a:rPr lang="en-US" sz="3200" b="1" dirty="0" smtClean="0"/>
              <a:t> A</a:t>
            </a:r>
            <a:r>
              <a:rPr lang="en-US" sz="3200" dirty="0" smtClean="0"/>
              <a:t>): minimum entropy of </a:t>
            </a:r>
            <a:r>
              <a:rPr lang="en-US" sz="3200" dirty="0" smtClean="0"/>
              <a:t>the </a:t>
            </a:r>
            <a:r>
              <a:rPr lang="en-US" sz="3200" dirty="0" smtClean="0"/>
              <a:t>password </a:t>
            </a:r>
            <a:r>
              <a:rPr lang="en-US" sz="3200" dirty="0" smtClean="0"/>
              <a:t>distribution resulting from policy </a:t>
            </a:r>
            <a:r>
              <a:rPr lang="en-US" sz="3200" b="1" dirty="0" smtClean="0"/>
              <a:t>A</a:t>
            </a:r>
            <a:r>
              <a:rPr lang="en-US" sz="3200" dirty="0" smtClean="0"/>
              <a:t>.</a:t>
            </a:r>
            <a:endParaRPr lang="en-US" sz="3200" dirty="0" smtClean="0"/>
          </a:p>
        </p:txBody>
      </p:sp>
      <p:sp>
        <p:nvSpPr>
          <p:cNvPr id="6" name="Slide Number Placeholder 5"/>
          <p:cNvSpPr>
            <a:spLocks noGrp="1"/>
          </p:cNvSpPr>
          <p:nvPr>
            <p:ph type="sldNum" sz="quarter" idx="12"/>
          </p:nvPr>
        </p:nvSpPr>
        <p:spPr/>
        <p:txBody>
          <a:bodyPr/>
          <a:lstStyle/>
          <a:p>
            <a:fld id="{3107D062-7B78-4673-B89D-2359FA285A5D}"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dirty="0" err="1" smtClean="0"/>
              <a:t>k,</a:t>
            </a:r>
            <a:r>
              <a:rPr lang="en-US" b="1" dirty="0" err="1" smtClean="0"/>
              <a:t>A</a:t>
            </a:r>
            <a:r>
              <a:rPr lang="en-US" dirty="0" smtClean="0"/>
              <a:t>) - Example</a:t>
            </a:r>
            <a:endParaRPr lang="en-US" dirty="0"/>
          </a:p>
        </p:txBody>
      </p:sp>
      <p:sp>
        <p:nvSpPr>
          <p:cNvPr id="3" name="Content Placeholder 2"/>
          <p:cNvSpPr>
            <a:spLocks noGrp="1"/>
          </p:cNvSpPr>
          <p:nvPr>
            <p:ph idx="1"/>
          </p:nvPr>
        </p:nvSpPr>
        <p:spPr>
          <a:xfrm>
            <a:off x="457200" y="4800600"/>
            <a:ext cx="8229600" cy="1524000"/>
          </a:xfrm>
        </p:spPr>
        <p:txBody>
          <a:bodyPr>
            <a:normAutofit fontScale="92500" lnSpcReduction="10000"/>
          </a:bodyPr>
          <a:lstStyle/>
          <a:p>
            <a:pPr>
              <a:buNone/>
            </a:pPr>
            <a:r>
              <a:rPr lang="en-US" dirty="0" smtClean="0"/>
              <a:t>p(1,</a:t>
            </a:r>
            <a:r>
              <a:rPr lang="en-US" b="1" dirty="0" smtClean="0"/>
              <a:t>A</a:t>
            </a:r>
            <a:r>
              <a:rPr lang="en-US" dirty="0" smtClean="0"/>
              <a:t>) = Pr[111111] = 3/7</a:t>
            </a:r>
          </a:p>
          <a:p>
            <a:pPr>
              <a:buNone/>
            </a:pPr>
            <a:r>
              <a:rPr lang="en-US" dirty="0" smtClean="0"/>
              <a:t>p(2,</a:t>
            </a:r>
            <a:r>
              <a:rPr lang="en-US" b="1" dirty="0" smtClean="0"/>
              <a:t>A</a:t>
            </a:r>
            <a:r>
              <a:rPr lang="en-US" dirty="0" smtClean="0"/>
              <a:t>) = p(1,</a:t>
            </a:r>
            <a:r>
              <a:rPr lang="en-US" b="1" dirty="0" smtClean="0"/>
              <a:t>A</a:t>
            </a:r>
            <a:r>
              <a:rPr lang="en-US" dirty="0" smtClean="0"/>
              <a:t>) + Pr[</a:t>
            </a:r>
            <a:r>
              <a:rPr lang="en-US" dirty="0" err="1" smtClean="0"/>
              <a:t>letmein</a:t>
            </a:r>
            <a:r>
              <a:rPr lang="en-US" dirty="0" smtClean="0"/>
              <a:t>] = 5/7</a:t>
            </a:r>
          </a:p>
          <a:p>
            <a:pPr>
              <a:buNone/>
            </a:pPr>
            <a:r>
              <a:rPr lang="en-US" dirty="0"/>
              <a:t>p</a:t>
            </a:r>
            <a:r>
              <a:rPr lang="en-US" dirty="0" smtClean="0"/>
              <a:t>(3,</a:t>
            </a:r>
            <a:r>
              <a:rPr lang="en-US" b="1" dirty="0" smtClean="0"/>
              <a:t>A</a:t>
            </a:r>
            <a:r>
              <a:rPr lang="en-US" dirty="0" smtClean="0"/>
              <a:t>) = p(2,</a:t>
            </a:r>
            <a:r>
              <a:rPr lang="en-US" b="1" dirty="0" smtClean="0"/>
              <a:t>A</a:t>
            </a:r>
            <a:r>
              <a:rPr lang="en-US" dirty="0" smtClean="0"/>
              <a:t>) + Pr[123456]= 6/7</a:t>
            </a:r>
            <a:endParaRPr lang="en-US" dirty="0"/>
          </a:p>
        </p:txBody>
      </p:sp>
      <p:graphicFrame>
        <p:nvGraphicFramePr>
          <p:cNvPr id="4" name="Content Placeholder 3"/>
          <p:cNvGraphicFramePr>
            <a:graphicFrameLocks/>
          </p:cNvGraphicFramePr>
          <p:nvPr/>
        </p:nvGraphicFramePr>
        <p:xfrm>
          <a:off x="457200" y="1752600"/>
          <a:ext cx="8229599" cy="29667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12345</a:t>
                      </a:r>
                      <a:endParaRPr lang="en-US" b="1" dirty="0">
                        <a:solidFill>
                          <a:srgbClr val="00B05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r>
              <a:tr h="370840">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dirty="0" smtClean="0"/>
                        <a:t>12345</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b="1" dirty="0" smtClean="0">
                          <a:solidFill>
                            <a:srgbClr val="00B050"/>
                          </a:solidFill>
                        </a:rPr>
                        <a:t>111111</a:t>
                      </a:r>
                      <a:endParaRPr lang="en-US" b="1" dirty="0">
                        <a:solidFill>
                          <a:srgbClr val="00B050"/>
                        </a:solidFill>
                      </a:endParaRPr>
                    </a:p>
                  </a:txBody>
                  <a:tcPr/>
                </a:tc>
                <a:tc>
                  <a:txBody>
                    <a:bodyPr/>
                    <a:lstStyle/>
                    <a:p>
                      <a:r>
                        <a:rPr lang="en-US" dirty="0" smtClean="0"/>
                        <a:t>123456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111111</a:t>
                      </a:r>
                    </a:p>
                  </a:txBody>
                  <a:tcPr/>
                </a:tc>
              </a:tr>
              <a:tr h="370840">
                <a:tc>
                  <a:txBody>
                    <a:bodyPr/>
                    <a:lstStyle/>
                    <a:p>
                      <a:r>
                        <a:rPr lang="en-US" dirty="0" smtClean="0"/>
                        <a:t>abc123</a:t>
                      </a:r>
                      <a:endParaRPr lang="en-US" dirty="0"/>
                    </a:p>
                  </a:txBody>
                  <a:tcPr/>
                </a:tc>
                <a:tc>
                  <a:txBody>
                    <a:bodyPr/>
                    <a:lstStyle/>
                    <a:p>
                      <a:r>
                        <a:rPr lang="en-US" dirty="0" smtClean="0"/>
                        <a:t>12345678</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12345678</a:t>
                      </a:r>
                      <a:endParaRPr lang="en-US" dirty="0"/>
                    </a:p>
                  </a:txBody>
                  <a:tcPr/>
                </a:tc>
                <a:tc>
                  <a:txBody>
                    <a:bodyPr/>
                    <a:lstStyle/>
                    <a:p>
                      <a:r>
                        <a:rPr lang="en-US" dirty="0" err="1" smtClean="0"/>
                        <a:t>letmein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r>
              <a:tr h="370840">
                <a:tc>
                  <a:txBody>
                    <a:bodyPr/>
                    <a:lstStyle/>
                    <a:p>
                      <a:r>
                        <a:rPr lang="en-US" dirty="0" smtClean="0"/>
                        <a:t>Passw0rd</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Passw0rd</a:t>
                      </a:r>
                      <a:r>
                        <a:rPr lang="en-US" baseline="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abc123</a:t>
                      </a:r>
                    </a:p>
                  </a:txBody>
                  <a:tcPr/>
                </a:tc>
                <a:tc>
                  <a:txBody>
                    <a:bodyPr/>
                    <a:lstStyle/>
                    <a:p>
                      <a:r>
                        <a:rPr lang="en-US" dirty="0" smtClean="0"/>
                        <a:t>baseball</a:t>
                      </a:r>
                      <a:endParaRPr lang="en-US" dirty="0"/>
                    </a:p>
                  </a:txBody>
                  <a:tcPr/>
                </a:tc>
                <a:tc>
                  <a:txBody>
                    <a:bodyPr/>
                    <a:lstStyle/>
                    <a:p>
                      <a:r>
                        <a:rPr lang="en-US" dirty="0" err="1" smtClean="0"/>
                        <a:t>iloveyou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iloveyou</a:t>
                      </a:r>
                      <a:endParaRPr lang="en-US" dirty="0" smtClean="0"/>
                    </a:p>
                  </a:txBody>
                  <a:tcPr/>
                </a:tc>
              </a:tr>
              <a:tr h="370840">
                <a:tc>
                  <a:txBody>
                    <a:bodyPr/>
                    <a:lstStyle/>
                    <a:p>
                      <a:r>
                        <a:rPr lang="en-US" smtClean="0"/>
                        <a:t>…</a:t>
                      </a:r>
                      <a:endParaRPr lang="en-US" dirty="0"/>
                    </a:p>
                  </a:txBody>
                  <a:tcPr/>
                </a:tc>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strike="sngStrike" dirty="0" smtClean="0">
                          <a:solidFill>
                            <a:srgbClr val="FF0000"/>
                          </a:solidFill>
                        </a:rPr>
                        <a:t>password</a:t>
                      </a:r>
                      <a:endParaRPr lang="en-US" strike="sngStrike" dirty="0">
                        <a:solidFill>
                          <a:srgbClr val="FF0000"/>
                        </a:solidFill>
                      </a:endParaRPr>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err="1" smtClean="0"/>
                        <a:t>letmein</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81000" y="1676400"/>
            <a:ext cx="84582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Even Better Goal?</a:t>
            </a:r>
            <a:endParaRPr lang="en-US" dirty="0"/>
          </a:p>
        </p:txBody>
      </p:sp>
      <p:sp>
        <p:nvSpPr>
          <p:cNvPr id="3" name="Content Placeholder 2"/>
          <p:cNvSpPr>
            <a:spLocks noGrp="1"/>
          </p:cNvSpPr>
          <p:nvPr>
            <p:ph idx="1"/>
          </p:nvPr>
        </p:nvSpPr>
        <p:spPr/>
        <p:txBody>
          <a:bodyPr/>
          <a:lstStyle/>
          <a:p>
            <a:pPr>
              <a:buNone/>
            </a:pPr>
            <a:r>
              <a:rPr lang="en-US" b="1" dirty="0" smtClean="0"/>
              <a:t>Universal Approximation:</a:t>
            </a:r>
            <a:r>
              <a:rPr lang="en-US" dirty="0" smtClean="0"/>
              <a:t> Find a password composition policy S </a:t>
            </a:r>
            <a:r>
              <a:rPr lang="en-US" dirty="0" smtClean="0">
                <a:sym typeface="Mathematica1"/>
              </a:rPr>
              <a:t> {1,…,m} </a:t>
            </a:r>
            <a:r>
              <a:rPr lang="en-US" dirty="0" smtClean="0"/>
              <a:t> such that p(</a:t>
            </a:r>
            <a:r>
              <a:rPr lang="en-US" dirty="0" err="1" smtClean="0"/>
              <a:t>k,</a:t>
            </a:r>
            <a:r>
              <a:rPr lang="en-US" b="1" dirty="0" err="1" smtClean="0"/>
              <a:t>A</a:t>
            </a:r>
            <a:r>
              <a:rPr lang="en-US" b="1" baseline="-25000" dirty="0" err="1" smtClean="0"/>
              <a:t>S</a:t>
            </a:r>
            <a:r>
              <a:rPr lang="en-US" dirty="0" smtClean="0"/>
              <a:t>) ≤ c p(</a:t>
            </a:r>
            <a:r>
              <a:rPr lang="en-US" dirty="0" err="1" smtClean="0"/>
              <a:t>k,</a:t>
            </a:r>
            <a:r>
              <a:rPr lang="en-US" b="1" dirty="0" err="1" smtClean="0"/>
              <a:t>A</a:t>
            </a:r>
            <a:r>
              <a:rPr lang="en-US" b="1" baseline="-25000" dirty="0" err="1" smtClean="0"/>
              <a:t>S</a:t>
            </a:r>
            <a:r>
              <a:rPr lang="en-US" b="1" baseline="-25000" dirty="0" smtClean="0"/>
              <a:t>’</a:t>
            </a:r>
            <a:r>
              <a:rPr lang="en-US" dirty="0" smtClean="0"/>
              <a:t>) for some constant c and </a:t>
            </a:r>
            <a:r>
              <a:rPr lang="en-US" i="1" dirty="0" smtClean="0"/>
              <a:t>every</a:t>
            </a:r>
            <a:r>
              <a:rPr lang="en-US" dirty="0" smtClean="0"/>
              <a:t> k, S’ </a:t>
            </a:r>
            <a:r>
              <a:rPr lang="en-US" dirty="0" smtClean="0">
                <a:sym typeface="Mathematica1"/>
              </a:rPr>
              <a:t> {1,…,m}</a:t>
            </a:r>
            <a:r>
              <a:rPr lang="en-US" dirty="0" smtClean="0"/>
              <a:t>.</a:t>
            </a:r>
          </a:p>
          <a:p>
            <a:pPr>
              <a:buNone/>
            </a:pPr>
            <a:endParaRPr lang="en-US" dirty="0" smtClean="0"/>
          </a:p>
          <a:p>
            <a:pPr>
              <a:buNone/>
            </a:pPr>
            <a:endParaRPr lang="en-US" dirty="0" smtClean="0"/>
          </a:p>
          <a:p>
            <a:pPr>
              <a:buNone/>
            </a:pPr>
            <a:r>
              <a:rPr lang="en-US" b="1" dirty="0" err="1" smtClean="0"/>
              <a:t>Thm</a:t>
            </a:r>
            <a:r>
              <a:rPr lang="en-US" b="1" dirty="0" smtClean="0"/>
              <a:t>: </a:t>
            </a:r>
            <a:r>
              <a:rPr lang="en-US" dirty="0" smtClean="0"/>
              <a:t>Universal approximation is unachievable in general.</a:t>
            </a:r>
          </a:p>
          <a:p>
            <a:endParaRPr lang="en-US" dirty="0"/>
          </a:p>
        </p:txBody>
      </p:sp>
      <p:sp>
        <p:nvSpPr>
          <p:cNvPr id="5" name="Slide Number Placeholder 4"/>
          <p:cNvSpPr>
            <a:spLocks noGrp="1"/>
          </p:cNvSpPr>
          <p:nvPr>
            <p:ph type="sldNum" sz="quarter" idx="12"/>
          </p:nvPr>
        </p:nvSpPr>
        <p:spPr/>
        <p:txBody>
          <a:bodyPr/>
          <a:lstStyle/>
          <a:p>
            <a:fld id="{3107D062-7B78-4673-B89D-2359FA285A5D}"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User Model</a:t>
            </a:r>
          </a:p>
          <a:p>
            <a:r>
              <a:rPr lang="en-US" dirty="0" smtClean="0"/>
              <a:t>Policy Structure</a:t>
            </a:r>
          </a:p>
          <a:p>
            <a:r>
              <a:rPr lang="en-US" dirty="0" smtClean="0"/>
              <a:t>Goal</a:t>
            </a:r>
          </a:p>
          <a:p>
            <a:r>
              <a:rPr lang="en-US" b="1" dirty="0" smtClean="0"/>
              <a:t>Algorithms 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27</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395983"/>
              </p:ext>
            </p:extLst>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t>
                      </a:r>
                      <a:r>
                        <a:rPr lang="en-US" baseline="30000" dirty="0" smtClean="0"/>
                        <a:t>1/3</a:t>
                      </a:r>
                      <a:r>
                        <a:rPr lang="en-US" dirty="0" smtClean="0"/>
                        <a:t>-approx is NP-Hard</a:t>
                      </a:r>
                      <a:endParaRPr lang="en-US" baseline="30000" dirty="0" smtClean="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Rectangle 2"/>
          <p:cNvSpPr/>
          <p:nvPr/>
        </p:nvSpPr>
        <p:spPr>
          <a:xfrm>
            <a:off x="3205134" y="3364468"/>
            <a:ext cx="2281266" cy="369332"/>
          </a:xfrm>
          <a:prstGeom prst="rect">
            <a:avLst/>
          </a:prstGeom>
        </p:spPr>
        <p:txBody>
          <a:bodyPr wrap="none">
            <a:spAutoFit/>
          </a:bodyPr>
          <a:lstStyle/>
          <a:p>
            <a:r>
              <a:rPr lang="en-US" dirty="0"/>
              <a:t>n</a:t>
            </a:r>
            <a:r>
              <a:rPr lang="en-US" baseline="30000" dirty="0"/>
              <a:t>1/3</a:t>
            </a:r>
            <a:r>
              <a:rPr lang="en-US" dirty="0"/>
              <a:t>-approx is NP-Hard</a:t>
            </a:r>
            <a:endParaRPr lang="en-US" baseline="30000" dirty="0"/>
          </a:p>
        </p:txBody>
      </p:sp>
      <p:sp>
        <p:nvSpPr>
          <p:cNvPr id="5" name="TextBox 4"/>
          <p:cNvSpPr txBox="1"/>
          <p:nvPr/>
        </p:nvSpPr>
        <p:spPr>
          <a:xfrm>
            <a:off x="457200" y="4648200"/>
            <a:ext cx="3428759" cy="523220"/>
          </a:xfrm>
          <a:prstGeom prst="rect">
            <a:avLst/>
          </a:prstGeom>
          <a:noFill/>
        </p:spPr>
        <p:txBody>
          <a:bodyPr wrap="none" rtlCol="0">
            <a:spAutoFit/>
          </a:bodyPr>
          <a:lstStyle/>
          <a:p>
            <a:r>
              <a:rPr lang="en-US" sz="2800" b="1" dirty="0" smtClean="0"/>
              <a:t>Parameters: n, m, |P|</a:t>
            </a:r>
            <a:endParaRPr lang="en-US" sz="2800" b="1" dirty="0"/>
          </a:p>
        </p:txBody>
      </p:sp>
      <p:sp>
        <p:nvSpPr>
          <p:cNvPr id="7" name="Slide Number Placeholder 6"/>
          <p:cNvSpPr>
            <a:spLocks noGrp="1"/>
          </p:cNvSpPr>
          <p:nvPr>
            <p:ph type="sldNum" sz="quarter" idx="12"/>
          </p:nvPr>
        </p:nvSpPr>
        <p:spPr/>
        <p:txBody>
          <a:bodyPr/>
          <a:lstStyle/>
          <a:p>
            <a:fld id="{3107D062-7B78-4673-B89D-2359FA285A5D}" type="slidenum">
              <a:rPr lang="en-US" smtClean="0"/>
              <a:pPr/>
              <a:t>28</a:t>
            </a:fld>
            <a:endParaRPr lang="en-US"/>
          </a:p>
        </p:txBody>
      </p:sp>
      <p:sp>
        <p:nvSpPr>
          <p:cNvPr id="8" name="&quot;No&quot; Symbol 7"/>
          <p:cNvSpPr/>
          <p:nvPr/>
        </p:nvSpPr>
        <p:spPr>
          <a:xfrm>
            <a:off x="3205132" y="4566910"/>
            <a:ext cx="680825" cy="685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Composition Policy</a:t>
            </a:r>
            <a:endParaRPr lang="en-US" dirty="0"/>
          </a:p>
        </p:txBody>
      </p:sp>
      <p:pic>
        <p:nvPicPr>
          <p:cNvPr id="1026" name="Picture 2"/>
          <p:cNvPicPr>
            <a:picLocks noChangeAspect="1" noChangeArrowheads="1"/>
          </p:cNvPicPr>
          <p:nvPr/>
        </p:nvPicPr>
        <p:blipFill>
          <a:blip r:embed="rId3" cstate="print"/>
          <a:srcRect l="526" t="17778" r="76842" b="34222"/>
          <a:stretch>
            <a:fillRect/>
          </a:stretch>
        </p:blipFill>
        <p:spPr bwMode="auto">
          <a:xfrm>
            <a:off x="609600" y="1752600"/>
            <a:ext cx="6553200" cy="4114800"/>
          </a:xfrm>
          <a:prstGeom prst="rect">
            <a:avLst/>
          </a:prstGeom>
          <a:noFill/>
          <a:ln w="9525">
            <a:noFill/>
            <a:miter lim="800000"/>
            <a:headEnd/>
            <a:tailEnd/>
          </a:ln>
        </p:spPr>
      </p:pic>
      <p:cxnSp>
        <p:nvCxnSpPr>
          <p:cNvPr id="6" name="Straight Arrow Connector 5"/>
          <p:cNvCxnSpPr/>
          <p:nvPr/>
        </p:nvCxnSpPr>
        <p:spPr>
          <a:xfrm flipH="1">
            <a:off x="1752600" y="2667000"/>
            <a:ext cx="3733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2514600"/>
            <a:ext cx="1079142" cy="369332"/>
          </a:xfrm>
          <a:prstGeom prst="rect">
            <a:avLst/>
          </a:prstGeom>
          <a:noFill/>
        </p:spPr>
        <p:txBody>
          <a:bodyPr wrap="none" rtlCol="0">
            <a:spAutoFit/>
          </a:bodyPr>
          <a:lstStyle/>
          <a:p>
            <a:r>
              <a:rPr lang="en-US" dirty="0" smtClean="0"/>
              <a:t>password</a:t>
            </a:r>
            <a:endParaRPr lang="en-US" dirty="0"/>
          </a:p>
        </p:txBody>
      </p:sp>
      <p:sp>
        <p:nvSpPr>
          <p:cNvPr id="8" name="Rectangle 7"/>
          <p:cNvSpPr/>
          <p:nvPr/>
        </p:nvSpPr>
        <p:spPr>
          <a:xfrm>
            <a:off x="3962400" y="4648200"/>
            <a:ext cx="2743200" cy="1295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62400" y="4191000"/>
            <a:ext cx="2909836" cy="369332"/>
          </a:xfrm>
          <a:prstGeom prst="rect">
            <a:avLst/>
          </a:prstGeom>
          <a:noFill/>
        </p:spPr>
        <p:txBody>
          <a:bodyPr wrap="none" rtlCol="0">
            <a:spAutoFit/>
          </a:bodyPr>
          <a:lstStyle/>
          <a:p>
            <a:r>
              <a:rPr lang="en-US" dirty="0" smtClean="0"/>
              <a:t>Password Composition Policy</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Rules are Hard!</a:t>
            </a:r>
            <a:endParaRPr lang="en-US" dirty="0"/>
          </a:p>
        </p:txBody>
      </p:sp>
      <p:sp>
        <p:nvSpPr>
          <p:cNvPr id="3" name="Content Placeholder 2"/>
          <p:cNvSpPr>
            <a:spLocks noGrp="1"/>
          </p:cNvSpPr>
          <p:nvPr>
            <p:ph idx="1"/>
          </p:nvPr>
        </p:nvSpPr>
        <p:spPr/>
        <p:txBody>
          <a:bodyPr/>
          <a:lstStyle/>
          <a:p>
            <a:pPr>
              <a:buNone/>
            </a:pPr>
            <a:r>
              <a:rPr lang="en-US" b="1" dirty="0" smtClean="0"/>
              <a:t>Theorem: </a:t>
            </a:r>
            <a:r>
              <a:rPr lang="en-US" dirty="0" smtClean="0"/>
              <a:t>Unless P = NP no polynomial time algorithm can even approximate p(1,</a:t>
            </a:r>
            <a:r>
              <a:rPr lang="en-US" b="1" dirty="0" smtClean="0"/>
              <a:t>A</a:t>
            </a:r>
            <a:r>
              <a:rPr lang="en-US" b="1" baseline="-25000" dirty="0" smtClean="0"/>
              <a:t>S</a:t>
            </a:r>
            <a:r>
              <a:rPr lang="en-US" dirty="0" smtClean="0"/>
              <a:t>) to a factor of n</a:t>
            </a:r>
            <a:r>
              <a:rPr lang="en-US" baseline="30000" dirty="0" smtClean="0"/>
              <a:t>1/3-</a:t>
            </a:r>
            <a:r>
              <a:rPr lang="en-US" baseline="30000" dirty="0" smtClean="0">
                <a:sym typeface="Mathematica1Mono"/>
              </a:rPr>
              <a:t></a:t>
            </a:r>
            <a:r>
              <a:rPr lang="en-US" dirty="0" smtClean="0"/>
              <a:t> in the negative rules setting.</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29</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Maximum Independent Set:</a:t>
            </a:r>
          </a:p>
          <a:p>
            <a:pPr>
              <a:buNone/>
            </a:pPr>
            <a:r>
              <a:rPr lang="en-US" dirty="0" smtClean="0"/>
              <a:t>    g vertices</a:t>
            </a:r>
          </a:p>
          <a:p>
            <a:pPr>
              <a:buNone/>
            </a:pPr>
            <a:r>
              <a:rPr lang="en-US" dirty="0" smtClean="0"/>
              <a:t>    e edges</a:t>
            </a:r>
          </a:p>
          <a:p>
            <a:pPr>
              <a:buNone/>
            </a:pPr>
            <a:endParaRPr lang="en-US" dirty="0" smtClean="0"/>
          </a:p>
          <a:p>
            <a:pPr>
              <a:buNone/>
            </a:pPr>
            <a:r>
              <a:rPr lang="en-US" b="1" dirty="0" smtClean="0"/>
              <a:t>Theorem [</a:t>
            </a:r>
            <a:r>
              <a:rPr lang="en-US" b="1" dirty="0" err="1" smtClean="0"/>
              <a:t>Hastad</a:t>
            </a:r>
            <a:r>
              <a:rPr lang="en-US" b="1" dirty="0" smtClean="0"/>
              <a:t> 1996]: </a:t>
            </a:r>
            <a:r>
              <a:rPr lang="en-US" dirty="0" smtClean="0"/>
              <a:t>NP-Hard to distinguish the following two cases (1) </a:t>
            </a:r>
            <a:r>
              <a:rPr lang="en-US" i="1" dirty="0" smtClean="0"/>
              <a:t>any</a:t>
            </a:r>
            <a:r>
              <a:rPr lang="en-US" dirty="0" smtClean="0"/>
              <a:t> independent set has size at most K = g</a:t>
            </a:r>
            <a:r>
              <a:rPr lang="en-US" baseline="30000" dirty="0" smtClean="0">
                <a:sym typeface="Mathematica1Mono"/>
              </a:rPr>
              <a:t></a:t>
            </a:r>
            <a:r>
              <a:rPr lang="en-US" dirty="0" smtClean="0">
                <a:sym typeface="Mathematica1Mono"/>
              </a:rPr>
              <a:t> or  (2) the maximum independent set has size g</a:t>
            </a:r>
            <a:r>
              <a:rPr lang="en-US" baseline="30000" dirty="0" smtClean="0">
                <a:sym typeface="Mathematica1Mono"/>
              </a:rPr>
              <a:t>1-</a:t>
            </a:r>
            <a:r>
              <a:rPr lang="en-US" dirty="0" smtClean="0">
                <a:sym typeface="Mathematica1Mono"/>
              </a:rPr>
              <a:t>.</a:t>
            </a:r>
            <a:endParaRPr lang="en-US" dirty="0"/>
          </a:p>
        </p:txBody>
      </p:sp>
      <p:sp>
        <p:nvSpPr>
          <p:cNvPr id="4" name="Oval 3"/>
          <p:cNvSpPr/>
          <p:nvPr/>
        </p:nvSpPr>
        <p:spPr>
          <a:xfrm>
            <a:off x="5867400" y="1752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endCxn id="4" idx="5"/>
          </p:cNvCxnSpPr>
          <p:nvPr/>
        </p:nvCxnSpPr>
        <p:spPr>
          <a:xfrm flipH="1" flipV="1">
            <a:off x="6234006" y="2091672"/>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752623" y="2514600"/>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4" idx="3"/>
          </p:cNvCxnSpPr>
          <p:nvPr/>
        </p:nvCxnSpPr>
        <p:spPr>
          <a:xfrm flipV="1">
            <a:off x="5689723" y="2091672"/>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781800" y="2209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934200" y="2590800"/>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28956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4"/>
          </p:cNvCxnSpPr>
          <p:nvPr/>
        </p:nvCxnSpPr>
        <p:spPr>
          <a:xfrm flipV="1">
            <a:off x="6462606" y="2607047"/>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689723" y="2853672"/>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334000" y="25146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97283" y="3276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40283" y="3276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06883" y="28956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3107D062-7B78-4673-B89D-2359FA285A5D}" type="slidenum">
              <a:rPr lang="en-US" smtClean="0"/>
              <a:pPr/>
              <a:t>30</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(Preference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305010"/>
              </p:ext>
            </p:extLst>
          </p:nvPr>
        </p:nvGraphicFramePr>
        <p:xfrm>
          <a:off x="381000" y="1447800"/>
          <a:ext cx="5562600" cy="362712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sz="2800" dirty="0" smtClean="0"/>
                        <a:t>Preference Lists: Type 1</a:t>
                      </a:r>
                      <a:endParaRPr lang="en-US" sz="2800"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z="2800" baseline="0" dirty="0" smtClean="0"/>
                        <a:t>W</a:t>
                      </a:r>
                      <a:r>
                        <a:rPr lang="en-US" sz="2800" baseline="-25000" dirty="0" smtClean="0"/>
                        <a:t>1</a:t>
                      </a:r>
                      <a:endParaRPr lang="en-US" sz="2800" baseline="-25000" dirty="0"/>
                    </a:p>
                  </a:txBody>
                  <a:tcPr/>
                </a:tc>
                <a:tc>
                  <a:txBody>
                    <a:bodyPr/>
                    <a:lstStyle/>
                    <a:p>
                      <a:pPr algn="ctr"/>
                      <a:r>
                        <a:rPr lang="en-US" sz="2800" smtClean="0"/>
                        <a:t>…</a:t>
                      </a:r>
                      <a:endParaRPr lang="en-US" sz="2800" dirty="0"/>
                    </a:p>
                  </a:txBody>
                  <a:tcPr/>
                </a:tc>
                <a:tc>
                  <a:txBody>
                    <a:bodyPr/>
                    <a:lstStyle/>
                    <a:p>
                      <a:pPr algn="ctr"/>
                      <a:r>
                        <a:rPr lang="en-US" sz="2800" dirty="0" smtClean="0"/>
                        <a:t>W</a:t>
                      </a:r>
                      <a:r>
                        <a:rPr lang="en-US" sz="2800" baseline="-25000" dirty="0" smtClean="0"/>
                        <a:t>1</a:t>
                      </a:r>
                      <a:endParaRPr lang="en-US" sz="2800" baseline="-25000" dirty="0"/>
                    </a:p>
                  </a:txBody>
                  <a:tcPr/>
                </a:tc>
              </a:tr>
              <a:tr h="393700">
                <a:tc>
                  <a:txBody>
                    <a:bodyPr/>
                    <a:lstStyle/>
                    <a:p>
                      <a:pPr algn="ctr"/>
                      <a:r>
                        <a:rPr lang="en-US" sz="2800" baseline="0" dirty="0" smtClean="0"/>
                        <a:t>W</a:t>
                      </a:r>
                      <a:r>
                        <a:rPr lang="en-US" sz="2800" baseline="-25000" dirty="0" smtClean="0"/>
                        <a:t>2</a:t>
                      </a:r>
                      <a:endParaRPr lang="en-US" sz="2800" baseline="-25000" dirty="0"/>
                    </a:p>
                  </a:txBody>
                  <a:tcPr/>
                </a:tc>
                <a:tc>
                  <a:txBody>
                    <a:bodyPr/>
                    <a:lstStyle/>
                    <a:p>
                      <a:pPr algn="ctr"/>
                      <a:r>
                        <a:rPr lang="en-US" sz="2800" smtClean="0"/>
                        <a:t>…</a:t>
                      </a:r>
                      <a:endParaRPr lang="en-US" sz="2800" dirty="0"/>
                    </a:p>
                  </a:txBody>
                  <a:tcPr/>
                </a:tc>
                <a:tc>
                  <a:txBody>
                    <a:bodyPr/>
                    <a:lstStyle/>
                    <a:p>
                      <a:pPr algn="ctr"/>
                      <a:r>
                        <a:rPr lang="en-US" sz="2800" dirty="0" smtClean="0"/>
                        <a:t>W</a:t>
                      </a:r>
                      <a:r>
                        <a:rPr lang="en-US" sz="2800" baseline="-25000" dirty="0" smtClean="0"/>
                        <a:t>2</a:t>
                      </a:r>
                      <a:endParaRPr lang="en-US" sz="2800" baseline="-25000" dirty="0"/>
                    </a:p>
                  </a:txBody>
                  <a:tcPr/>
                </a:tc>
              </a:tr>
              <a:tr h="393700">
                <a:tc>
                  <a:txBody>
                    <a:bodyPr/>
                    <a:lstStyle/>
                    <a:p>
                      <a:pPr algn="ctr"/>
                      <a:r>
                        <a:rPr lang="en-US" sz="2800" dirty="0" smtClean="0"/>
                        <a:t>…</a:t>
                      </a:r>
                      <a:endParaRPr lang="en-US" sz="2800" dirty="0"/>
                    </a:p>
                  </a:txBody>
                  <a:tcPr/>
                </a:tc>
                <a:tc>
                  <a:txBody>
                    <a:bodyPr/>
                    <a:lstStyle/>
                    <a:p>
                      <a:pPr algn="ctr"/>
                      <a:r>
                        <a:rPr lang="en-US" sz="2800" smtClean="0"/>
                        <a:t>…</a:t>
                      </a:r>
                      <a:endParaRPr lang="en-US" sz="2800" dirty="0"/>
                    </a:p>
                  </a:txBody>
                  <a:tcPr/>
                </a:tc>
                <a:tc>
                  <a:txBody>
                    <a:bodyPr/>
                    <a:lstStyle/>
                    <a:p>
                      <a:pPr algn="ctr"/>
                      <a:r>
                        <a:rPr lang="en-US" sz="2800" dirty="0" smtClean="0"/>
                        <a:t>…</a:t>
                      </a:r>
                      <a:endParaRPr lang="en-US" sz="2800" dirty="0"/>
                    </a:p>
                  </a:txBody>
                  <a:tcPr/>
                </a:tc>
              </a:tr>
              <a:tr h="393700">
                <a:tc>
                  <a:txBody>
                    <a:bodyPr/>
                    <a:lstStyle/>
                    <a:p>
                      <a:pPr algn="ctr"/>
                      <a:r>
                        <a:rPr lang="en-US" sz="2800" baseline="0" dirty="0" smtClean="0"/>
                        <a:t>W</a:t>
                      </a:r>
                      <a:r>
                        <a:rPr lang="en-US" sz="2800" baseline="-25000" dirty="0" smtClean="0"/>
                        <a:t>K</a:t>
                      </a:r>
                      <a:endParaRPr lang="en-US" sz="2800" baseline="-25000" dirty="0"/>
                    </a:p>
                  </a:txBody>
                  <a:tcPr/>
                </a:tc>
                <a:tc>
                  <a:txBody>
                    <a:bodyPr/>
                    <a:lstStyle/>
                    <a:p>
                      <a:pPr algn="ctr"/>
                      <a:r>
                        <a:rPr lang="en-US" sz="2800" dirty="0" smtClean="0"/>
                        <a:t>…</a:t>
                      </a:r>
                      <a:endParaRPr lang="en-US" sz="2800" dirty="0"/>
                    </a:p>
                  </a:txBody>
                  <a:tcPr/>
                </a:tc>
                <a:tc>
                  <a:txBody>
                    <a:bodyPr/>
                    <a:lstStyle/>
                    <a:p>
                      <a:pPr algn="ctr"/>
                      <a:r>
                        <a:rPr lang="en-US" sz="2800" baseline="0" dirty="0" smtClean="0"/>
                        <a:t>W</a:t>
                      </a:r>
                      <a:r>
                        <a:rPr lang="en-US" sz="2800" baseline="-25000" dirty="0" smtClean="0"/>
                        <a:t>K</a:t>
                      </a:r>
                    </a:p>
                  </a:txBody>
                  <a:tcPr/>
                </a:tc>
              </a:tr>
              <a:tr h="393700">
                <a:tc>
                  <a:txBody>
                    <a:bodyPr/>
                    <a:lstStyle/>
                    <a:p>
                      <a:pPr algn="ctr"/>
                      <a:r>
                        <a:rPr lang="en-US" sz="2800" dirty="0" smtClean="0"/>
                        <a:t>B</a:t>
                      </a:r>
                      <a:r>
                        <a:rPr lang="en-US" sz="2800" baseline="-25000" dirty="0" smtClean="0"/>
                        <a:t>1</a:t>
                      </a:r>
                      <a:endParaRPr lang="en-US" sz="2800" baseline="-25000" dirty="0"/>
                    </a:p>
                  </a:txBody>
                  <a:tcPr/>
                </a:tc>
                <a:tc>
                  <a:txBody>
                    <a:bodyPr/>
                    <a:lstStyle/>
                    <a:p>
                      <a:pPr algn="ctr"/>
                      <a:r>
                        <a:rPr lang="en-US" sz="2800" dirty="0" smtClean="0"/>
                        <a:t>…</a:t>
                      </a:r>
                      <a:endParaRPr lang="en-US" sz="2800" dirty="0"/>
                    </a:p>
                  </a:txBody>
                  <a:tcPr/>
                </a:tc>
                <a:tc>
                  <a:txBody>
                    <a:bodyPr/>
                    <a:lstStyle/>
                    <a:p>
                      <a:pPr algn="ctr"/>
                      <a:r>
                        <a:rPr lang="en-US" sz="2800" dirty="0" err="1" smtClean="0"/>
                        <a:t>B</a:t>
                      </a:r>
                      <a:r>
                        <a:rPr lang="en-US" sz="2800" baseline="-25000" dirty="0" err="1" smtClean="0"/>
                        <a:t>g</a:t>
                      </a:r>
                      <a:endParaRPr lang="en-US" sz="2800" baseline="-25000" dirty="0"/>
                    </a:p>
                  </a:txBody>
                  <a:tcPr/>
                </a:tc>
              </a:tr>
              <a:tr h="393700">
                <a:tc>
                  <a:txBody>
                    <a:bodyPr/>
                    <a:lstStyle/>
                    <a:p>
                      <a:pPr algn="ct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r>
            </a:tbl>
          </a:graphicData>
        </a:graphic>
      </p:graphicFrame>
      <p:sp>
        <p:nvSpPr>
          <p:cNvPr id="5" name="TextBox 4"/>
          <p:cNvSpPr txBox="1"/>
          <p:nvPr/>
        </p:nvSpPr>
        <p:spPr>
          <a:xfrm>
            <a:off x="381000" y="5181600"/>
            <a:ext cx="7623369" cy="461665"/>
          </a:xfrm>
          <a:prstGeom prst="rect">
            <a:avLst/>
          </a:prstGeom>
          <a:noFill/>
        </p:spPr>
        <p:txBody>
          <a:bodyPr wrap="none" rtlCol="0">
            <a:spAutoFit/>
          </a:bodyPr>
          <a:lstStyle/>
          <a:p>
            <a:r>
              <a:rPr lang="en-US" sz="2400" b="1" dirty="0" smtClean="0"/>
              <a:t>Observation: </a:t>
            </a:r>
            <a:r>
              <a:rPr lang="en-US" sz="2400" dirty="0" smtClean="0"/>
              <a:t>Unless we ban W</a:t>
            </a:r>
            <a:r>
              <a:rPr lang="en-US" sz="2400" baseline="-25000" dirty="0" smtClean="0"/>
              <a:t>1</a:t>
            </a:r>
            <a:r>
              <a:rPr lang="en-US" sz="2400" dirty="0" smtClean="0"/>
              <a:t>,…,W</a:t>
            </a:r>
            <a:r>
              <a:rPr lang="en-US" sz="2400" baseline="-25000" dirty="0" smtClean="0"/>
              <a:t>K </a:t>
            </a:r>
            <a:r>
              <a:rPr lang="en-US" sz="2400" dirty="0" smtClean="0"/>
              <a:t>we have p(1,</a:t>
            </a:r>
            <a:r>
              <a:rPr lang="en-US" sz="2400" b="1" dirty="0" smtClean="0"/>
              <a:t>A</a:t>
            </a:r>
            <a:r>
              <a:rPr lang="en-US" sz="2400" b="1" baseline="-25000" dirty="0" smtClean="0"/>
              <a:t>S</a:t>
            </a:r>
            <a:r>
              <a:rPr lang="en-US" sz="2400" dirty="0" smtClean="0"/>
              <a:t>) ≥ g/n</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31</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(Preference Lists)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96369109"/>
              </p:ext>
            </p:extLst>
          </p:nvPr>
        </p:nvGraphicFramePr>
        <p:xfrm>
          <a:off x="609600" y="1752600"/>
          <a:ext cx="7162800" cy="2286000"/>
        </p:xfrm>
        <a:graphic>
          <a:graphicData uri="http://schemas.openxmlformats.org/drawingml/2006/table">
            <a:tbl>
              <a:tblPr firstRow="1" bandRow="1">
                <a:tableStyleId>{5C22544A-7EE6-4342-B048-85BDC9FD1C3A}</a:tableStyleId>
              </a:tblPr>
              <a:tblGrid>
                <a:gridCol w="2387600"/>
                <a:gridCol w="2387600"/>
                <a:gridCol w="2387600"/>
              </a:tblGrid>
              <a:tr h="393700">
                <a:tc gridSpan="3">
                  <a:txBody>
                    <a:bodyPr/>
                    <a:lstStyle/>
                    <a:p>
                      <a:pPr algn="ctr"/>
                      <a:r>
                        <a:rPr lang="en-US" sz="2400" dirty="0" smtClean="0"/>
                        <a:t>Preference Lists: Type 2 (for each edge e = {</a:t>
                      </a:r>
                      <a:r>
                        <a:rPr lang="en-US" sz="2400" dirty="0" err="1" smtClean="0"/>
                        <a:t>u,v</a:t>
                      </a:r>
                      <a:r>
                        <a:rPr lang="en-US" sz="2400" dirty="0" smtClean="0"/>
                        <a:t>})</a:t>
                      </a:r>
                      <a:endParaRPr lang="en-US" sz="2400"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z="2400" dirty="0" smtClean="0"/>
                        <a:t>(u,v,1)</a:t>
                      </a:r>
                      <a:endParaRPr lang="en-US" sz="2400" baseline="-25000" dirty="0"/>
                    </a:p>
                  </a:txBody>
                  <a:tcPr/>
                </a:tc>
                <a:tc>
                  <a:txBody>
                    <a:bodyPr/>
                    <a:lstStyle/>
                    <a:p>
                      <a:pPr algn="ctr"/>
                      <a:r>
                        <a:rPr lang="en-US" sz="2400" smtClean="0"/>
                        <a:t>…</a:t>
                      </a:r>
                      <a:endParaRPr lang="en-US" sz="2400" dirty="0"/>
                    </a:p>
                  </a:txBody>
                  <a:tcPr/>
                </a:tc>
                <a:tc>
                  <a:txBody>
                    <a:bodyPr/>
                    <a:lstStyle/>
                    <a:p>
                      <a:pPr algn="ctr"/>
                      <a:r>
                        <a:rPr lang="en-US" sz="2400" dirty="0" smtClean="0"/>
                        <a:t>(</a:t>
                      </a:r>
                      <a:r>
                        <a:rPr lang="en-US" sz="2400" dirty="0" err="1" smtClean="0"/>
                        <a:t>u,v,g</a:t>
                      </a:r>
                      <a:r>
                        <a:rPr lang="en-US" sz="2400" dirty="0" smtClean="0"/>
                        <a:t>)</a:t>
                      </a:r>
                      <a:endParaRPr lang="en-US" sz="2400" baseline="-25000" dirty="0"/>
                    </a:p>
                  </a:txBody>
                  <a:tcPr/>
                </a:tc>
              </a:tr>
              <a:tr h="393700">
                <a:tc>
                  <a:txBody>
                    <a:bodyPr/>
                    <a:lstStyle/>
                    <a:p>
                      <a:pPr algn="ctr"/>
                      <a:r>
                        <a:rPr lang="en-US" sz="2400" dirty="0" smtClean="0"/>
                        <a:t>(v,u,1)</a:t>
                      </a:r>
                      <a:endParaRPr lang="en-US" sz="2400" baseline="-25000" dirty="0"/>
                    </a:p>
                  </a:txBody>
                  <a:tcPr/>
                </a:tc>
                <a:tc>
                  <a:txBody>
                    <a:bodyPr/>
                    <a:lstStyle/>
                    <a:p>
                      <a:pPr algn="ctr"/>
                      <a:r>
                        <a:rPr lang="en-US" sz="2400" smtClean="0"/>
                        <a:t>…</a:t>
                      </a:r>
                      <a:endParaRPr lang="en-US" sz="2400" dirty="0"/>
                    </a:p>
                  </a:txBody>
                  <a:tcPr/>
                </a:tc>
                <a:tc>
                  <a:txBody>
                    <a:bodyPr/>
                    <a:lstStyle/>
                    <a:p>
                      <a:pPr algn="ctr"/>
                      <a:r>
                        <a:rPr lang="en-US" sz="2400" dirty="0" smtClean="0"/>
                        <a:t>(</a:t>
                      </a:r>
                      <a:r>
                        <a:rPr lang="en-US" sz="2400" dirty="0" err="1" smtClean="0"/>
                        <a:t>v,u,g</a:t>
                      </a:r>
                      <a:r>
                        <a:rPr lang="en-US" sz="2400" dirty="0" smtClean="0"/>
                        <a:t>)</a:t>
                      </a:r>
                      <a:endParaRPr lang="en-US" sz="2400" baseline="-25000" dirty="0"/>
                    </a:p>
                  </a:txBody>
                  <a:tcPr/>
                </a:tc>
              </a:tr>
              <a:tr h="393700">
                <a:tc>
                  <a:txBody>
                    <a:bodyPr/>
                    <a:lstStyle/>
                    <a:p>
                      <a:pPr algn="ctr"/>
                      <a:r>
                        <a:rPr lang="en-US" sz="2400" dirty="0" smtClean="0"/>
                        <a:t>X</a:t>
                      </a:r>
                      <a:endParaRPr lang="en-US" sz="2400" dirty="0"/>
                    </a:p>
                  </a:txBody>
                  <a:tcPr/>
                </a:tc>
                <a:tc>
                  <a:txBody>
                    <a:bodyPr/>
                    <a:lstStyle/>
                    <a:p>
                      <a:pPr algn="ctr"/>
                      <a:r>
                        <a:rPr lang="en-US" sz="2400" smtClean="0"/>
                        <a:t>…</a:t>
                      </a:r>
                      <a:endParaRPr lang="en-US" sz="2400" dirty="0"/>
                    </a:p>
                  </a:txBody>
                  <a:tcPr/>
                </a:tc>
                <a:tc>
                  <a:txBody>
                    <a:bodyPr/>
                    <a:lstStyle/>
                    <a:p>
                      <a:pPr algn="ctr"/>
                      <a:r>
                        <a:rPr lang="en-US" sz="2400" dirty="0" smtClean="0"/>
                        <a:t>X</a:t>
                      </a:r>
                      <a:endParaRPr lang="en-US" sz="2400" dirty="0"/>
                    </a:p>
                  </a:txBody>
                  <a:tcPr/>
                </a:tc>
              </a:tr>
              <a:tr h="393700">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
        <p:nvSpPr>
          <p:cNvPr id="6" name="TextBox 5"/>
          <p:cNvSpPr txBox="1"/>
          <p:nvPr/>
        </p:nvSpPr>
        <p:spPr>
          <a:xfrm>
            <a:off x="609600" y="4320748"/>
            <a:ext cx="8339847" cy="830997"/>
          </a:xfrm>
          <a:prstGeom prst="rect">
            <a:avLst/>
          </a:prstGeom>
          <a:noFill/>
        </p:spPr>
        <p:txBody>
          <a:bodyPr wrap="none" rtlCol="0">
            <a:spAutoFit/>
          </a:bodyPr>
          <a:lstStyle/>
          <a:p>
            <a:r>
              <a:rPr lang="en-US" sz="2400" b="1" dirty="0" smtClean="0"/>
              <a:t>Observation: </a:t>
            </a:r>
            <a:r>
              <a:rPr lang="en-US" sz="2400" dirty="0" smtClean="0"/>
              <a:t>If for any edge e = {</a:t>
            </a:r>
            <a:r>
              <a:rPr lang="en-US" sz="2400" dirty="0" err="1" smtClean="0"/>
              <a:t>u,v</a:t>
            </a:r>
            <a:r>
              <a:rPr lang="en-US" sz="2400" dirty="0" smtClean="0"/>
              <a:t>} we ban (u,v,1),…,(</a:t>
            </a:r>
            <a:r>
              <a:rPr lang="en-US" sz="2400" dirty="0" err="1" smtClean="0"/>
              <a:t>u,v,g</a:t>
            </a:r>
            <a:r>
              <a:rPr lang="en-US" sz="2400" dirty="0" smtClean="0"/>
              <a:t>) and </a:t>
            </a:r>
          </a:p>
          <a:p>
            <a:r>
              <a:rPr lang="en-US" sz="2400" dirty="0" smtClean="0"/>
              <a:t>(v,u,1),…,(</a:t>
            </a:r>
            <a:r>
              <a:rPr lang="en-US" sz="2400" dirty="0" err="1" smtClean="0"/>
              <a:t>v,u,g</a:t>
            </a:r>
            <a:r>
              <a:rPr lang="en-US" sz="2400" dirty="0" smtClean="0"/>
              <a:t>) then p(1,</a:t>
            </a:r>
            <a:r>
              <a:rPr lang="en-US" sz="2400" b="1" dirty="0" smtClean="0"/>
              <a:t>A</a:t>
            </a:r>
            <a:r>
              <a:rPr lang="en-US" sz="2400" b="1" baseline="-25000" dirty="0" smtClean="0"/>
              <a:t>S</a:t>
            </a:r>
            <a:r>
              <a:rPr lang="en-US" sz="2400" dirty="0" smtClean="0"/>
              <a:t>) ≥ g/n.</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32</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(Preference Lists)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235528155"/>
              </p:ext>
            </p:extLst>
          </p:nvPr>
        </p:nvGraphicFramePr>
        <p:xfrm>
          <a:off x="609600" y="1752600"/>
          <a:ext cx="7543800" cy="2286000"/>
        </p:xfrm>
        <a:graphic>
          <a:graphicData uri="http://schemas.openxmlformats.org/drawingml/2006/table">
            <a:tbl>
              <a:tblPr firstRow="1" bandRow="1">
                <a:tableStyleId>{5C22544A-7EE6-4342-B048-85BDC9FD1C3A}</a:tableStyleId>
              </a:tblPr>
              <a:tblGrid>
                <a:gridCol w="2514600"/>
                <a:gridCol w="2514600"/>
                <a:gridCol w="2514600"/>
              </a:tblGrid>
              <a:tr h="393700">
                <a:tc gridSpan="3">
                  <a:txBody>
                    <a:bodyPr/>
                    <a:lstStyle/>
                    <a:p>
                      <a:pPr algn="ctr"/>
                      <a:r>
                        <a:rPr lang="en-US" sz="2400" dirty="0" smtClean="0"/>
                        <a:t>Preference Lists: Type 3 (for each vertex v, </a:t>
                      </a:r>
                      <a:r>
                        <a:rPr lang="en-US" sz="2400" dirty="0" err="1" smtClean="0"/>
                        <a:t>i</a:t>
                      </a:r>
                      <a:r>
                        <a:rPr lang="en-US" sz="2400" dirty="0" smtClean="0">
                          <a:sym typeface="Mathematica1"/>
                        </a:rPr>
                        <a:t></a:t>
                      </a:r>
                      <a:r>
                        <a:rPr lang="en-US" sz="2400" dirty="0" smtClean="0"/>
                        <a:t> j </a:t>
                      </a:r>
                      <a:r>
                        <a:rPr lang="en-US" sz="2400" dirty="0" smtClean="0">
                          <a:sym typeface="Mathematica1Mono"/>
                        </a:rPr>
                        <a:t></a:t>
                      </a:r>
                      <a:r>
                        <a:rPr lang="en-US" sz="2400" dirty="0" smtClean="0"/>
                        <a:t>[K])</a:t>
                      </a:r>
                      <a:endParaRPr lang="en-US" sz="2400"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z="2400" dirty="0" smtClean="0"/>
                        <a:t>(v,i,j,1)</a:t>
                      </a:r>
                      <a:endParaRPr lang="en-US" sz="2400" baseline="-25000" dirty="0"/>
                    </a:p>
                  </a:txBody>
                  <a:tcPr/>
                </a:tc>
                <a:tc>
                  <a:txBody>
                    <a:bodyPr/>
                    <a:lstStyle/>
                    <a:p>
                      <a:pPr algn="ctr"/>
                      <a:r>
                        <a:rPr lang="en-US" sz="2400" smtClean="0"/>
                        <a:t>…</a:t>
                      </a:r>
                      <a:endParaRPr lang="en-US" sz="2400" dirty="0"/>
                    </a:p>
                  </a:txBody>
                  <a:tcPr/>
                </a:tc>
                <a:tc>
                  <a:txBody>
                    <a:bodyPr/>
                    <a:lstStyle/>
                    <a:p>
                      <a:pPr algn="ctr"/>
                      <a:r>
                        <a:rPr lang="en-US" sz="2400" dirty="0" smtClean="0"/>
                        <a:t>(</a:t>
                      </a:r>
                      <a:r>
                        <a:rPr lang="en-US" sz="2400" dirty="0" err="1" smtClean="0"/>
                        <a:t>v,i,j,g</a:t>
                      </a:r>
                      <a:r>
                        <a:rPr lang="en-US" sz="2400" dirty="0" smtClean="0"/>
                        <a:t>)</a:t>
                      </a:r>
                      <a:endParaRPr lang="en-US" sz="2400" baseline="-25000" dirty="0"/>
                    </a:p>
                  </a:txBody>
                  <a:tcPr/>
                </a:tc>
              </a:tr>
              <a:tr h="393700">
                <a:tc>
                  <a:txBody>
                    <a:bodyPr/>
                    <a:lstStyle/>
                    <a:p>
                      <a:pPr algn="ctr"/>
                      <a:r>
                        <a:rPr lang="en-US" sz="2400" dirty="0" smtClean="0"/>
                        <a:t>(v,j,i,1)</a:t>
                      </a:r>
                      <a:endParaRPr lang="en-US" sz="2400" baseline="-25000" dirty="0"/>
                    </a:p>
                  </a:txBody>
                  <a:tcPr/>
                </a:tc>
                <a:tc>
                  <a:txBody>
                    <a:bodyPr/>
                    <a:lstStyle/>
                    <a:p>
                      <a:pPr algn="ctr"/>
                      <a:r>
                        <a:rPr lang="en-US" sz="2400" dirty="0" smtClean="0"/>
                        <a:t>…</a:t>
                      </a:r>
                      <a:endParaRPr lang="en-US" sz="2400" dirty="0"/>
                    </a:p>
                  </a:txBody>
                  <a:tcPr/>
                </a:tc>
                <a:tc>
                  <a:txBody>
                    <a:bodyPr/>
                    <a:lstStyle/>
                    <a:p>
                      <a:pPr algn="ctr"/>
                      <a:r>
                        <a:rPr lang="en-US" sz="2400" dirty="0" smtClean="0"/>
                        <a:t>(</a:t>
                      </a:r>
                      <a:r>
                        <a:rPr lang="en-US" sz="2400" dirty="0" err="1" smtClean="0"/>
                        <a:t>v,j,i,g</a:t>
                      </a:r>
                      <a:r>
                        <a:rPr lang="en-US" sz="2400" dirty="0" smtClean="0"/>
                        <a:t>)</a:t>
                      </a:r>
                      <a:endParaRPr lang="en-US" sz="2400" baseline="-25000" dirty="0"/>
                    </a:p>
                  </a:txBody>
                  <a:tcPr/>
                </a:tc>
              </a:tr>
              <a:tr h="393700">
                <a:tc>
                  <a:txBody>
                    <a:bodyPr/>
                    <a:lstStyle/>
                    <a:p>
                      <a:pPr algn="ctr"/>
                      <a:r>
                        <a:rPr lang="en-US" sz="2400" dirty="0" smtClean="0"/>
                        <a:t>X</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X</a:t>
                      </a:r>
                      <a:endParaRPr lang="en-US" sz="2400" dirty="0"/>
                    </a:p>
                  </a:txBody>
                  <a:tcPr/>
                </a:tc>
              </a:tr>
              <a:tr h="393700">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
        <p:nvSpPr>
          <p:cNvPr id="6" name="TextBox 5"/>
          <p:cNvSpPr txBox="1"/>
          <p:nvPr/>
        </p:nvSpPr>
        <p:spPr>
          <a:xfrm>
            <a:off x="609599" y="4267200"/>
            <a:ext cx="7843494" cy="830997"/>
          </a:xfrm>
          <a:prstGeom prst="rect">
            <a:avLst/>
          </a:prstGeom>
          <a:noFill/>
        </p:spPr>
        <p:txBody>
          <a:bodyPr wrap="none" rtlCol="0">
            <a:spAutoFit/>
          </a:bodyPr>
          <a:lstStyle/>
          <a:p>
            <a:r>
              <a:rPr lang="en-US" sz="2400" b="1" dirty="0" smtClean="0"/>
              <a:t>Observation: </a:t>
            </a:r>
            <a:r>
              <a:rPr lang="en-US" sz="2400" dirty="0" smtClean="0"/>
              <a:t>If we ban (v,i,j,1),…,(</a:t>
            </a:r>
            <a:r>
              <a:rPr lang="en-US" sz="2400" dirty="0" err="1" smtClean="0"/>
              <a:t>v,i,j,g</a:t>
            </a:r>
            <a:r>
              <a:rPr lang="en-US" sz="2400" dirty="0" smtClean="0"/>
              <a:t>) and (v,j,i,1),…,(</a:t>
            </a:r>
            <a:r>
              <a:rPr lang="en-US" sz="2400" dirty="0" err="1" smtClean="0"/>
              <a:t>v,j,i,g</a:t>
            </a:r>
            <a:r>
              <a:rPr lang="en-US" sz="2400" dirty="0" smtClean="0"/>
              <a:t>) </a:t>
            </a:r>
          </a:p>
          <a:p>
            <a:r>
              <a:rPr lang="en-US" sz="2400" dirty="0" smtClean="0"/>
              <a:t>then p(1,</a:t>
            </a:r>
            <a:r>
              <a:rPr lang="en-US" sz="2400" b="1" dirty="0" smtClean="0"/>
              <a:t>A</a:t>
            </a:r>
            <a:r>
              <a:rPr lang="en-US" sz="2400" b="1" baseline="-25000" dirty="0" smtClean="0"/>
              <a:t>S</a:t>
            </a:r>
            <a:r>
              <a:rPr lang="en-US" sz="2400" dirty="0" smtClean="0"/>
              <a:t>) ≥ g/n.</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33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4" name="Content Placeholder 3"/>
          <p:cNvGraphicFramePr>
            <a:graphicFrameLocks/>
          </p:cNvGraphicFramePr>
          <p:nvPr>
            <p:extLst>
              <p:ext uri="{D42A27DB-BD31-4B8C-83A1-F6EECF244321}">
                <p14:modId xmlns:p14="http://schemas.microsoft.com/office/powerpoint/2010/main" val="1288032141"/>
              </p:ext>
            </p:extLst>
          </p:nvPr>
        </p:nvGraphicFramePr>
        <p:xfrm>
          <a:off x="3429000" y="3276600"/>
          <a:ext cx="5562600" cy="27559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1</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r>
              <a:tr h="393700">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K</a:t>
                      </a:r>
                      <a:endParaRPr lang="en-US" strike="sngStrike" baseline="-25000"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baseline="0" dirty="0" smtClean="0">
                          <a:solidFill>
                            <a:srgbClr val="FF0000"/>
                          </a:solidFill>
                        </a:rPr>
                        <a:t>W</a:t>
                      </a:r>
                      <a:r>
                        <a:rPr lang="en-US" strike="sngStrike" baseline="-25000" dirty="0" smtClean="0">
                          <a:solidFill>
                            <a:srgbClr val="FF0000"/>
                          </a:solidFill>
                        </a:rPr>
                        <a:t>K</a:t>
                      </a:r>
                    </a:p>
                  </a:txBody>
                  <a:tcPr/>
                </a:tc>
              </a:tr>
              <a:tr h="393700">
                <a:tc>
                  <a:txBody>
                    <a:bodyPr/>
                    <a:lstStyle/>
                    <a:p>
                      <a:pPr algn="ctr"/>
                      <a:r>
                        <a:rPr lang="en-US" b="1" dirty="0" smtClean="0">
                          <a:solidFill>
                            <a:srgbClr val="00B050"/>
                          </a:solidFill>
                        </a:rPr>
                        <a:t>B</a:t>
                      </a:r>
                      <a:r>
                        <a:rPr lang="en-US" b="1" baseline="-25000" dirty="0" smtClean="0">
                          <a:solidFill>
                            <a:srgbClr val="00B050"/>
                          </a:solidFill>
                        </a:rPr>
                        <a:t>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err="1" smtClean="0">
                          <a:solidFill>
                            <a:srgbClr val="00B050"/>
                          </a:solidFill>
                        </a:rPr>
                        <a:t>B</a:t>
                      </a:r>
                      <a:r>
                        <a:rPr lang="en-US" b="1" baseline="-25000" dirty="0" err="1" smtClean="0">
                          <a:solidFill>
                            <a:srgbClr val="00B050"/>
                          </a:solidFill>
                        </a:rPr>
                        <a:t>g</a:t>
                      </a:r>
                      <a:endParaRPr lang="en-US" b="1" baseline="-25000"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34</a:t>
            </a:fld>
            <a:endParaRPr lang="en-US"/>
          </a:p>
        </p:txBody>
      </p:sp>
    </p:spTree>
    <p:extLst>
      <p:ext uri="{BB962C8B-B14F-4D97-AF65-F5344CB8AC3E}">
        <p14:creationId xmlns:p14="http://schemas.microsoft.com/office/powerpoint/2010/main" val="771036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dirty="0" smtClean="0"/>
              <a:t>R</a:t>
            </a:r>
            <a:r>
              <a:rPr lang="en-US" baseline="-25000" dirty="0" smtClean="0"/>
              <a:t>u,1</a:t>
            </a:r>
            <a:endParaRPr lang="en-US" baseline="-25000" dirty="0"/>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dirty="0" smtClean="0"/>
              <a:t>R</a:t>
            </a:r>
            <a:r>
              <a:rPr lang="en-US" baseline="-25000" dirty="0"/>
              <a:t>v</a:t>
            </a:r>
            <a:r>
              <a:rPr lang="en-US" baseline="-25000" dirty="0" smtClean="0"/>
              <a:t>,2</a:t>
            </a:r>
            <a:endParaRPr lang="en-US" baseline="-25000" dirty="0"/>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dirty="0" smtClean="0"/>
              <a:t>R</a:t>
            </a:r>
            <a:r>
              <a:rPr lang="en-US" baseline="-25000" dirty="0" smtClean="0"/>
              <a:t>w,3</a:t>
            </a:r>
            <a:endParaRPr lang="en-US" baseline="-25000" dirty="0"/>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dirty="0" smtClean="0"/>
              <a:t>R</a:t>
            </a:r>
            <a:r>
              <a:rPr lang="en-US" baseline="-25000" dirty="0" smtClean="0"/>
              <a:t>x,4</a:t>
            </a:r>
            <a:endParaRPr lang="en-US" baseline="-25000" dirty="0"/>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1632426435"/>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2 (edge e = {</a:t>
                      </a:r>
                      <a:r>
                        <a:rPr lang="en-US" dirty="0" err="1" smtClean="0"/>
                        <a:t>u,x</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0" strike="sngStrike" dirty="0" smtClean="0">
                          <a:solidFill>
                            <a:srgbClr val="FF0000"/>
                          </a:solidFill>
                        </a:rPr>
                        <a:t>(u,x,1)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u,x,g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0" strike="sngStrike" dirty="0" smtClean="0">
                          <a:solidFill>
                            <a:srgbClr val="FF0000"/>
                          </a:solidFill>
                        </a:rPr>
                        <a:t>(x,u,1)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x,u,g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1" dirty="0" smtClean="0">
                          <a:solidFill>
                            <a:srgbClr val="00B050"/>
                          </a:solidFill>
                        </a:rPr>
                        <a:t>X</a:t>
                      </a:r>
                      <a:endParaRPr lang="en-US" b="1"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X</a:t>
                      </a:r>
                      <a:endParaRPr lang="en-US" b="1"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cxnSp>
        <p:nvCxnSpPr>
          <p:cNvPr id="28" name="Straight Connector 27"/>
          <p:cNvCxnSpPr>
            <a:stCxn id="18" idx="0"/>
            <a:endCxn id="5" idx="4"/>
          </p:cNvCxnSpPr>
          <p:nvPr/>
        </p:nvCxnSpPr>
        <p:spPr>
          <a:xfrm flipH="1" flipV="1">
            <a:off x="1891153" y="4191000"/>
            <a:ext cx="239483" cy="745753"/>
          </a:xfrm>
          <a:prstGeom prst="line">
            <a:avLst/>
          </a:prstGeom>
          <a:ln w="476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029200" y="5715000"/>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35</a:t>
            </a:fld>
            <a:endParaRPr lang="en-US"/>
          </a:p>
        </p:txBody>
      </p:sp>
    </p:spTree>
    <p:extLst>
      <p:ext uri="{BB962C8B-B14F-4D97-AF65-F5344CB8AC3E}">
        <p14:creationId xmlns:p14="http://schemas.microsoft.com/office/powerpoint/2010/main" val="2602031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x,4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3551355245"/>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2 (edge e = {</a:t>
                      </a:r>
                      <a:r>
                        <a:rPr lang="en-US" dirty="0" err="1" smtClean="0"/>
                        <a:t>s,u</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0" strike="sngStrike" dirty="0" smtClean="0">
                          <a:solidFill>
                            <a:srgbClr val="FF0000"/>
                          </a:solidFill>
                        </a:rPr>
                        <a:t>(s,u,1)</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dirty="0" smtClean="0">
                          <a:solidFill>
                            <a:srgbClr val="FF0000"/>
                          </a:solidFill>
                        </a:rPr>
                        <a:t>(</a:t>
                      </a:r>
                      <a:r>
                        <a:rPr lang="en-US" b="0" strike="sngStrike" dirty="0" err="1" smtClean="0">
                          <a:solidFill>
                            <a:srgbClr val="FF0000"/>
                          </a:solidFill>
                        </a:rPr>
                        <a:t>s,t,g</a:t>
                      </a:r>
                      <a:r>
                        <a:rPr lang="en-US" b="0" strike="sngStrike" dirty="0" smtClean="0">
                          <a:solidFill>
                            <a:srgbClr val="FF0000"/>
                          </a:solidFill>
                        </a:rPr>
                        <a:t>)</a:t>
                      </a:r>
                      <a:endParaRPr lang="en-US" b="0" strike="sngStrike" baseline="-25000" dirty="0">
                        <a:solidFill>
                          <a:srgbClr val="FF0000"/>
                        </a:solidFill>
                      </a:endParaRPr>
                    </a:p>
                  </a:txBody>
                  <a:tcPr/>
                </a:tc>
              </a:tr>
              <a:tr h="393700">
                <a:tc>
                  <a:txBody>
                    <a:bodyPr/>
                    <a:lstStyle/>
                    <a:p>
                      <a:pPr algn="ctr"/>
                      <a:r>
                        <a:rPr lang="en-US" b="1" dirty="0" smtClean="0">
                          <a:solidFill>
                            <a:srgbClr val="00B050"/>
                          </a:solidFill>
                        </a:rPr>
                        <a:t>(u,s,1)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a:t>
                      </a:r>
                      <a:r>
                        <a:rPr lang="en-US" b="1" dirty="0" err="1" smtClean="0">
                          <a:solidFill>
                            <a:srgbClr val="00B050"/>
                          </a:solidFill>
                        </a:rPr>
                        <a:t>u,s,g</a:t>
                      </a:r>
                      <a:r>
                        <a:rPr lang="en-US" b="1" dirty="0" smtClean="0">
                          <a:solidFill>
                            <a:srgbClr val="00B050"/>
                          </a:solidFill>
                        </a:rPr>
                        <a:t>)</a:t>
                      </a:r>
                      <a:endParaRPr lang="en-US" b="1" baseline="-25000" dirty="0">
                        <a:solidFill>
                          <a:srgbClr val="00B050"/>
                        </a:solidFill>
                      </a:endParaRPr>
                    </a:p>
                  </a:txBody>
                  <a:tcPr/>
                </a:tc>
              </a:tr>
              <a:tr h="393700">
                <a:tc>
                  <a:txBody>
                    <a:bodyPr/>
                    <a:lstStyle/>
                    <a:p>
                      <a:pPr algn="ctr"/>
                      <a:r>
                        <a:rPr lang="en-US" dirty="0" smtClean="0"/>
                        <a:t>X</a:t>
                      </a:r>
                      <a:endParaRPr lang="en-US" dirty="0"/>
                    </a:p>
                  </a:txBody>
                  <a:tcPr/>
                </a:tc>
                <a:tc>
                  <a:txBody>
                    <a:bodyPr/>
                    <a:lstStyle/>
                    <a:p>
                      <a:pPr algn="ctr"/>
                      <a:r>
                        <a:rPr lang="en-US" smtClean="0"/>
                        <a:t>…</a:t>
                      </a:r>
                      <a:endParaRPr lang="en-US" dirty="0"/>
                    </a:p>
                  </a:txBody>
                  <a:tcPr/>
                </a:tc>
                <a:tc>
                  <a:txBody>
                    <a:bodyPr/>
                    <a:lstStyle/>
                    <a:p>
                      <a:pPr algn="ctr"/>
                      <a:r>
                        <a:rPr lang="en-US" dirty="0" smtClean="0"/>
                        <a:t>X</a:t>
                      </a:r>
                      <a:endParaRPr lang="en-US" dirty="0"/>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36</a:t>
            </a:fld>
            <a:endParaRPr lang="en-US"/>
          </a:p>
        </p:txBody>
      </p:sp>
    </p:spTree>
    <p:extLst>
      <p:ext uri="{BB962C8B-B14F-4D97-AF65-F5344CB8AC3E}">
        <p14:creationId xmlns:p14="http://schemas.microsoft.com/office/powerpoint/2010/main" val="3389907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dirty="0" smtClean="0"/>
              <a:t>R</a:t>
            </a:r>
            <a:r>
              <a:rPr lang="en-US" baseline="-25000" dirty="0" smtClean="0"/>
              <a:t>u,1</a:t>
            </a:r>
            <a:endParaRPr lang="en-US" baseline="-25000" dirty="0"/>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dirty="0" smtClean="0"/>
              <a:t>R</a:t>
            </a:r>
            <a:r>
              <a:rPr lang="en-US" baseline="-25000" dirty="0"/>
              <a:t>v</a:t>
            </a:r>
            <a:r>
              <a:rPr lang="en-US" baseline="-25000" dirty="0" smtClean="0"/>
              <a:t>,2</a:t>
            </a:r>
            <a:endParaRPr lang="en-US" baseline="-25000" dirty="0"/>
          </a:p>
        </p:txBody>
      </p:sp>
      <p:sp>
        <p:nvSpPr>
          <p:cNvPr id="20" name="TextBox 19"/>
          <p:cNvSpPr txBox="1"/>
          <p:nvPr/>
        </p:nvSpPr>
        <p:spPr>
          <a:xfrm>
            <a:off x="762000" y="5345668"/>
            <a:ext cx="1143000" cy="369332"/>
          </a:xfrm>
          <a:prstGeom prst="rect">
            <a:avLst/>
          </a:prstGeom>
          <a:noFill/>
        </p:spPr>
        <p:txBody>
          <a:bodyPr wrap="square" rtlCol="0">
            <a:spAutoFit/>
          </a:bodyPr>
          <a:lstStyle/>
          <a:p>
            <a:r>
              <a:rPr lang="en-US" dirty="0" smtClean="0"/>
              <a:t>R</a:t>
            </a:r>
            <a:r>
              <a:rPr lang="en-US" baseline="-25000" dirty="0" smtClean="0"/>
              <a:t>w,3</a:t>
            </a:r>
            <a:endParaRPr lang="en-US" baseline="-25000" dirty="0"/>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dirty="0" smtClean="0"/>
              <a:t>R</a:t>
            </a:r>
            <a:r>
              <a:rPr lang="en-US" baseline="-25000" dirty="0" smtClean="0"/>
              <a:t>x,4</a:t>
            </a:r>
            <a:endParaRPr lang="en-US" baseline="-25000" dirty="0"/>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K=4</a:t>
            </a:r>
            <a:endParaRPr lang="en-US" baseline="-25000" dirty="0"/>
          </a:p>
        </p:txBody>
      </p:sp>
      <p:graphicFrame>
        <p:nvGraphicFramePr>
          <p:cNvPr id="25" name="Content Placeholder 3"/>
          <p:cNvGraphicFramePr>
            <a:graphicFrameLocks/>
          </p:cNvGraphicFramePr>
          <p:nvPr>
            <p:extLst>
              <p:ext uri="{D42A27DB-BD31-4B8C-83A1-F6EECF244321}">
                <p14:modId xmlns:p14="http://schemas.microsoft.com/office/powerpoint/2010/main" val="3023426292"/>
              </p:ext>
            </p:extLst>
          </p:nvPr>
        </p:nvGraphicFramePr>
        <p:xfrm>
          <a:off x="3429000" y="3465326"/>
          <a:ext cx="5562600" cy="19685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2 (edge e = {</a:t>
                      </a:r>
                      <a:r>
                        <a:rPr lang="en-US" dirty="0" err="1" smtClean="0"/>
                        <a:t>s,t</a:t>
                      </a:r>
                      <a:r>
                        <a:rPr lang="en-US" dirty="0" smtClean="0"/>
                        <a:t>})</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b="1" dirty="0" smtClean="0">
                          <a:solidFill>
                            <a:srgbClr val="00B050"/>
                          </a:solidFill>
                        </a:rPr>
                        <a:t>(s,t,1)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a:t>
                      </a:r>
                      <a:r>
                        <a:rPr lang="en-US" b="1" dirty="0" err="1" smtClean="0">
                          <a:solidFill>
                            <a:srgbClr val="00B050"/>
                          </a:solidFill>
                        </a:rPr>
                        <a:t>s,t,g</a:t>
                      </a:r>
                      <a:r>
                        <a:rPr lang="en-US" b="1" dirty="0" smtClean="0">
                          <a:solidFill>
                            <a:srgbClr val="00B050"/>
                          </a:solidFill>
                        </a:rPr>
                        <a:t>)</a:t>
                      </a:r>
                      <a:endParaRPr lang="en-US" b="1" baseline="-25000" dirty="0">
                        <a:solidFill>
                          <a:srgbClr val="00B050"/>
                        </a:solidFill>
                      </a:endParaRPr>
                    </a:p>
                  </a:txBody>
                  <a:tcPr/>
                </a:tc>
              </a:tr>
              <a:tr h="393700">
                <a:tc>
                  <a:txBody>
                    <a:bodyPr/>
                    <a:lstStyle/>
                    <a:p>
                      <a:pPr algn="ctr"/>
                      <a:r>
                        <a:rPr lang="en-US" dirty="0" smtClean="0"/>
                        <a:t>(t,s,1)</a:t>
                      </a:r>
                      <a:endParaRPr lang="en-US" baseline="-25000" dirty="0"/>
                    </a:p>
                  </a:txBody>
                  <a:tcPr/>
                </a:tc>
                <a:tc>
                  <a:txBody>
                    <a:bodyPr/>
                    <a:lstStyle/>
                    <a:p>
                      <a:pPr algn="ctr"/>
                      <a:r>
                        <a:rPr lang="en-US" dirty="0" smtClean="0"/>
                        <a:t>…</a:t>
                      </a:r>
                      <a:endParaRPr lang="en-US" dirty="0"/>
                    </a:p>
                  </a:txBody>
                  <a:tcPr/>
                </a:tc>
                <a:tc>
                  <a:txBody>
                    <a:bodyPr/>
                    <a:lstStyle/>
                    <a:p>
                      <a:pPr algn="ctr"/>
                      <a:r>
                        <a:rPr lang="en-US" dirty="0" smtClean="0"/>
                        <a:t>(</a:t>
                      </a:r>
                      <a:r>
                        <a:rPr lang="en-US" dirty="0" err="1" smtClean="0"/>
                        <a:t>t,s,g</a:t>
                      </a:r>
                      <a:r>
                        <a:rPr lang="en-US" dirty="0" smtClean="0"/>
                        <a:t>)</a:t>
                      </a:r>
                      <a:endParaRPr lang="en-US" baseline="-25000" dirty="0"/>
                    </a:p>
                  </a:txBody>
                  <a:tcPr/>
                </a:tc>
              </a:tr>
              <a:tr h="393700">
                <a:tc>
                  <a:txBody>
                    <a:bodyPr/>
                    <a:lstStyle/>
                    <a:p>
                      <a:pPr algn="ctr"/>
                      <a:r>
                        <a:rPr lang="en-US" dirty="0" smtClean="0"/>
                        <a:t>X</a:t>
                      </a:r>
                      <a:endParaRPr lang="en-US" dirty="0"/>
                    </a:p>
                  </a:txBody>
                  <a:tcPr/>
                </a:tc>
                <a:tc>
                  <a:txBody>
                    <a:bodyPr/>
                    <a:lstStyle/>
                    <a:p>
                      <a:pPr algn="ctr"/>
                      <a:r>
                        <a:rPr lang="en-US" smtClean="0"/>
                        <a:t>…</a:t>
                      </a:r>
                      <a:endParaRPr lang="en-US" dirty="0"/>
                    </a:p>
                  </a:txBody>
                  <a:tcPr/>
                </a:tc>
                <a:tc>
                  <a:txBody>
                    <a:bodyPr/>
                    <a:lstStyle/>
                    <a:p>
                      <a:pPr algn="ctr"/>
                      <a:r>
                        <a:rPr lang="en-US" dirty="0" smtClean="0"/>
                        <a:t>X</a:t>
                      </a:r>
                      <a:endParaRPr lang="en-US" dirty="0"/>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6" name="TextBox 25"/>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7" name="TextBox 26"/>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10" name="Slide Number Placeholder 9"/>
          <p:cNvSpPr>
            <a:spLocks noGrp="1"/>
          </p:cNvSpPr>
          <p:nvPr>
            <p:ph type="sldNum" sz="quarter" idx="12"/>
          </p:nvPr>
        </p:nvSpPr>
        <p:spPr/>
        <p:txBody>
          <a:bodyPr/>
          <a:lstStyle/>
          <a:p>
            <a:fld id="{3107D062-7B78-4673-B89D-2359FA285A5D}" type="slidenum">
              <a:rPr lang="en-US" smtClean="0"/>
              <a:pPr/>
              <a:t>37</a:t>
            </a:fld>
            <a:endParaRPr lang="en-US"/>
          </a:p>
        </p:txBody>
      </p:sp>
    </p:spTree>
    <p:extLst>
      <p:ext uri="{BB962C8B-B14F-4D97-AF65-F5344CB8AC3E}">
        <p14:creationId xmlns:p14="http://schemas.microsoft.com/office/powerpoint/2010/main" val="619840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graphicFrame>
        <p:nvGraphicFramePr>
          <p:cNvPr id="24" name="Content Placeholder 3"/>
          <p:cNvGraphicFramePr>
            <a:graphicFrameLocks/>
          </p:cNvGraphicFramePr>
          <p:nvPr>
            <p:extLst>
              <p:ext uri="{D42A27DB-BD31-4B8C-83A1-F6EECF244321}">
                <p14:modId xmlns:p14="http://schemas.microsoft.com/office/powerpoint/2010/main" val="3203290468"/>
              </p:ext>
            </p:extLst>
          </p:nvPr>
        </p:nvGraphicFramePr>
        <p:xfrm>
          <a:off x="3429000" y="3276600"/>
          <a:ext cx="5562600" cy="27559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1</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r>
              <a:tr h="393700">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r>
              <a:tr h="393700">
                <a:tc>
                  <a:txBody>
                    <a:bodyPr/>
                    <a:lstStyle/>
                    <a:p>
                      <a:pPr algn="ctr"/>
                      <a:r>
                        <a:rPr lang="en-US" b="0" strike="sngStrike" baseline="0" dirty="0" smtClean="0">
                          <a:solidFill>
                            <a:srgbClr val="FF0000"/>
                          </a:solidFill>
                        </a:rPr>
                        <a:t>W</a:t>
                      </a:r>
                      <a:r>
                        <a:rPr lang="en-US" b="0" strike="sngStrike" baseline="-25000" dirty="0" smtClean="0">
                          <a:solidFill>
                            <a:srgbClr val="FF0000"/>
                          </a:solidFill>
                        </a:rPr>
                        <a:t>K</a:t>
                      </a:r>
                      <a:endParaRPr lang="en-US" b="0" strike="sngStrike" baseline="-25000" dirty="0">
                        <a:solidFill>
                          <a:srgbClr val="FF0000"/>
                        </a:solidFill>
                      </a:endParaRPr>
                    </a:p>
                  </a:txBody>
                  <a:tcPr/>
                </a:tc>
                <a:tc>
                  <a:txBody>
                    <a:bodyPr/>
                    <a:lstStyle/>
                    <a:p>
                      <a:pPr algn="ctr"/>
                      <a:r>
                        <a:rPr lang="en-US" b="0" strike="sngStrike" dirty="0" smtClean="0">
                          <a:solidFill>
                            <a:srgbClr val="FF0000"/>
                          </a:solidFill>
                        </a:rPr>
                        <a:t>…</a:t>
                      </a:r>
                      <a:endParaRPr lang="en-US" b="0" strike="sngStrike" dirty="0">
                        <a:solidFill>
                          <a:srgbClr val="FF0000"/>
                        </a:solidFill>
                      </a:endParaRPr>
                    </a:p>
                  </a:txBody>
                  <a:tcPr/>
                </a:tc>
                <a:tc>
                  <a:txBody>
                    <a:bodyPr/>
                    <a:lstStyle/>
                    <a:p>
                      <a:pPr algn="ctr"/>
                      <a:r>
                        <a:rPr lang="en-US" b="0" strike="sngStrike" baseline="0" dirty="0" smtClean="0">
                          <a:solidFill>
                            <a:srgbClr val="FF0000"/>
                          </a:solidFill>
                        </a:rPr>
                        <a:t>W</a:t>
                      </a:r>
                      <a:r>
                        <a:rPr lang="en-US" b="0" strike="sngStrike" baseline="-25000" dirty="0" smtClean="0">
                          <a:solidFill>
                            <a:srgbClr val="FF0000"/>
                          </a:solidFill>
                        </a:rPr>
                        <a:t>K</a:t>
                      </a:r>
                    </a:p>
                  </a:txBody>
                  <a:tcPr/>
                </a:tc>
              </a:tr>
              <a:tr h="393700">
                <a:tc>
                  <a:txBody>
                    <a:bodyPr/>
                    <a:lstStyle/>
                    <a:p>
                      <a:pPr algn="ctr"/>
                      <a:r>
                        <a:rPr lang="en-US" b="1" dirty="0" smtClean="0">
                          <a:solidFill>
                            <a:srgbClr val="00B050"/>
                          </a:solidFill>
                        </a:rPr>
                        <a:t>B</a:t>
                      </a:r>
                      <a:r>
                        <a:rPr lang="en-US" b="1" baseline="-25000" dirty="0" smtClean="0">
                          <a:solidFill>
                            <a:srgbClr val="00B050"/>
                          </a:solidFill>
                        </a:rPr>
                        <a:t>1</a:t>
                      </a:r>
                      <a:endParaRPr lang="en-US" b="1" baseline="-25000"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err="1" smtClean="0">
                          <a:solidFill>
                            <a:srgbClr val="00B050"/>
                          </a:solidFill>
                        </a:rPr>
                        <a:t>B</a:t>
                      </a:r>
                      <a:r>
                        <a:rPr lang="en-US" b="1" baseline="-25000" dirty="0" err="1" smtClean="0">
                          <a:solidFill>
                            <a:srgbClr val="00B050"/>
                          </a:solidFill>
                        </a:rPr>
                        <a:t>g</a:t>
                      </a:r>
                      <a:endParaRPr lang="en-US" b="1" baseline="-25000" dirty="0">
                        <a:solidFill>
                          <a:srgbClr val="00B050"/>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28" name="TextBox 27"/>
          <p:cNvSpPr txBox="1"/>
          <p:nvPr/>
        </p:nvSpPr>
        <p:spPr>
          <a:xfrm>
            <a:off x="2895600" y="5638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v,5</a:t>
            </a:r>
            <a:endParaRPr lang="en-US" b="1" baseline="-25000" dirty="0">
              <a:solidFill>
                <a:srgbClr val="00B0F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38</a:t>
            </a:fld>
            <a:endParaRPr lang="en-US"/>
          </a:p>
        </p:txBody>
      </p:sp>
    </p:spTree>
    <p:extLst>
      <p:ext uri="{BB962C8B-B14F-4D97-AF65-F5344CB8AC3E}">
        <p14:creationId xmlns:p14="http://schemas.microsoft.com/office/powerpoint/2010/main" val="233481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Users Respond?</a:t>
            </a:r>
            <a:endParaRPr lang="en-US" dirty="0"/>
          </a:p>
        </p:txBody>
      </p:sp>
      <p:pic>
        <p:nvPicPr>
          <p:cNvPr id="4098" name="Picture 2"/>
          <p:cNvPicPr>
            <a:picLocks noChangeAspect="1" noChangeArrowheads="1"/>
          </p:cNvPicPr>
          <p:nvPr/>
        </p:nvPicPr>
        <p:blipFill>
          <a:blip r:embed="rId3" cstate="print"/>
          <a:srcRect l="526" t="16889" r="76842" b="36000"/>
          <a:stretch>
            <a:fillRect/>
          </a:stretch>
        </p:blipFill>
        <p:spPr bwMode="auto">
          <a:xfrm>
            <a:off x="609600" y="1676400"/>
            <a:ext cx="6553200" cy="4038600"/>
          </a:xfrm>
          <a:prstGeom prst="rect">
            <a:avLst/>
          </a:prstGeom>
          <a:noFill/>
          <a:ln w="9525">
            <a:noFill/>
            <a:miter lim="800000"/>
            <a:headEnd/>
            <a:tailEnd/>
          </a:ln>
        </p:spPr>
      </p:pic>
      <p:cxnSp>
        <p:nvCxnSpPr>
          <p:cNvPr id="8" name="Straight Arrow Connector 7"/>
          <p:cNvCxnSpPr/>
          <p:nvPr/>
        </p:nvCxnSpPr>
        <p:spPr>
          <a:xfrm flipH="1">
            <a:off x="1752600" y="2667000"/>
            <a:ext cx="3733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2514600"/>
            <a:ext cx="1188018" cy="369332"/>
          </a:xfrm>
          <a:prstGeom prst="rect">
            <a:avLst/>
          </a:prstGeom>
          <a:noFill/>
        </p:spPr>
        <p:txBody>
          <a:bodyPr wrap="none" rtlCol="0">
            <a:spAutoFit/>
          </a:bodyPr>
          <a:lstStyle/>
          <a:p>
            <a:r>
              <a:rPr lang="en-US" dirty="0" smtClean="0"/>
              <a:t>Password1</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3</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3"/>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graphicFrame>
        <p:nvGraphicFramePr>
          <p:cNvPr id="24" name="Content Placeholder 3"/>
          <p:cNvGraphicFramePr>
            <a:graphicFrameLocks/>
          </p:cNvGraphicFramePr>
          <p:nvPr>
            <p:extLst>
              <p:ext uri="{D42A27DB-BD31-4B8C-83A1-F6EECF244321}">
                <p14:modId xmlns:p14="http://schemas.microsoft.com/office/powerpoint/2010/main" val="937606663"/>
              </p:ext>
            </p:extLst>
          </p:nvPr>
        </p:nvGraphicFramePr>
        <p:xfrm>
          <a:off x="3429000" y="3276600"/>
          <a:ext cx="5562600" cy="2755900"/>
        </p:xfrm>
        <a:graphic>
          <a:graphicData uri="http://schemas.openxmlformats.org/drawingml/2006/table">
            <a:tbl>
              <a:tblPr firstRow="1" bandRow="1">
                <a:tableStyleId>{5C22544A-7EE6-4342-B048-85BDC9FD1C3A}</a:tableStyleId>
              </a:tblPr>
              <a:tblGrid>
                <a:gridCol w="1854200"/>
                <a:gridCol w="1854200"/>
                <a:gridCol w="1854200"/>
              </a:tblGrid>
              <a:tr h="393700">
                <a:tc gridSpan="3">
                  <a:txBody>
                    <a:bodyPr/>
                    <a:lstStyle/>
                    <a:p>
                      <a:pPr algn="ctr"/>
                      <a:r>
                        <a:rPr lang="en-US" dirty="0" smtClean="0"/>
                        <a:t>Preference Lists: Type 1</a:t>
                      </a:r>
                      <a:endParaRPr lang="en-US" dirty="0"/>
                    </a:p>
                  </a:txBody>
                  <a:tcPr/>
                </a:tc>
                <a:tc hMerge="1">
                  <a:txBody>
                    <a:bodyPr/>
                    <a:lstStyle/>
                    <a:p>
                      <a:endParaRPr lang="en-US" dirty="0"/>
                    </a:p>
                  </a:txBody>
                  <a:tcPr/>
                </a:tc>
                <a:tc hMerge="1">
                  <a:txBody>
                    <a:bodyPr/>
                    <a:lstStyle/>
                    <a:p>
                      <a:endParaRPr lang="en-US" dirty="0"/>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1</a:t>
                      </a:r>
                      <a:endParaRPr lang="en-US" strike="sngStrike" baseline="-25000" dirty="0">
                        <a:solidFill>
                          <a:srgbClr val="FF0000"/>
                        </a:solidFill>
                      </a:endParaRPr>
                    </a:p>
                  </a:txBody>
                  <a:tcPr/>
                </a:tc>
              </a:tr>
              <a:tr h="393700">
                <a:tc>
                  <a:txBody>
                    <a:bodyPr/>
                    <a:lstStyle/>
                    <a:p>
                      <a:pPr algn="ctr"/>
                      <a:r>
                        <a:rPr lang="en-US" strike="sngStrike" baseline="0"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a:t>
                      </a:r>
                      <a:r>
                        <a:rPr lang="en-US" strike="sngStrike" baseline="-25000" dirty="0" smtClean="0">
                          <a:solidFill>
                            <a:srgbClr val="FF0000"/>
                          </a:solidFill>
                        </a:rPr>
                        <a:t>2</a:t>
                      </a:r>
                      <a:endParaRPr lang="en-US" strike="sngStrike" baseline="-25000" dirty="0">
                        <a:solidFill>
                          <a:srgbClr val="FF0000"/>
                        </a:solidFill>
                      </a:endParaRPr>
                    </a:p>
                  </a:txBody>
                  <a:tcPr/>
                </a:tc>
              </a:tr>
              <a:tr h="393700">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r>
              <a:tr h="393700">
                <a:tc>
                  <a:txBody>
                    <a:bodyPr/>
                    <a:lstStyle/>
                    <a:p>
                      <a:pPr algn="ctr"/>
                      <a:r>
                        <a:rPr lang="en-US" b="1" strike="noStrike" baseline="0" dirty="0" smtClean="0">
                          <a:solidFill>
                            <a:srgbClr val="00B050"/>
                          </a:solidFill>
                        </a:rPr>
                        <a:t>W</a:t>
                      </a:r>
                      <a:r>
                        <a:rPr lang="en-US" b="1" strike="noStrike" baseline="-25000" dirty="0" smtClean="0">
                          <a:solidFill>
                            <a:srgbClr val="00B050"/>
                          </a:solidFill>
                        </a:rPr>
                        <a:t>K</a:t>
                      </a:r>
                      <a:endParaRPr lang="en-US" b="1" strike="noStrike" baseline="-25000" dirty="0">
                        <a:solidFill>
                          <a:srgbClr val="00B050"/>
                        </a:solidFill>
                      </a:endParaRPr>
                    </a:p>
                  </a:txBody>
                  <a:tcPr/>
                </a:tc>
                <a:tc>
                  <a:txBody>
                    <a:bodyPr/>
                    <a:lstStyle/>
                    <a:p>
                      <a:pPr algn="ctr"/>
                      <a:r>
                        <a:rPr lang="en-US" b="1" strike="noStrike" dirty="0" smtClean="0">
                          <a:solidFill>
                            <a:srgbClr val="00B050"/>
                          </a:solidFill>
                        </a:rPr>
                        <a:t>…</a:t>
                      </a:r>
                      <a:endParaRPr lang="en-US" b="1" strike="noStrike" dirty="0">
                        <a:solidFill>
                          <a:srgbClr val="00B050"/>
                        </a:solidFill>
                      </a:endParaRPr>
                    </a:p>
                  </a:txBody>
                  <a:tcPr/>
                </a:tc>
                <a:tc>
                  <a:txBody>
                    <a:bodyPr/>
                    <a:lstStyle/>
                    <a:p>
                      <a:pPr algn="ctr"/>
                      <a:r>
                        <a:rPr lang="en-US" b="1" strike="noStrike" baseline="0" dirty="0" smtClean="0">
                          <a:solidFill>
                            <a:srgbClr val="00B050"/>
                          </a:solidFill>
                        </a:rPr>
                        <a:t>W</a:t>
                      </a:r>
                      <a:r>
                        <a:rPr lang="en-US" b="1" strike="noStrike" baseline="-25000" dirty="0" smtClean="0">
                          <a:solidFill>
                            <a:srgbClr val="00B050"/>
                          </a:solidFill>
                        </a:rPr>
                        <a:t>K</a:t>
                      </a:r>
                    </a:p>
                  </a:txBody>
                  <a:tcPr/>
                </a:tc>
              </a:tr>
              <a:tr h="393700">
                <a:tc>
                  <a:txBody>
                    <a:bodyPr/>
                    <a:lstStyle/>
                    <a:p>
                      <a:pPr algn="ctr"/>
                      <a:r>
                        <a:rPr lang="en-US" b="0" dirty="0" smtClean="0">
                          <a:solidFill>
                            <a:schemeClr val="tx1"/>
                          </a:solidFill>
                        </a:rPr>
                        <a:t>B</a:t>
                      </a:r>
                      <a:r>
                        <a:rPr lang="en-US" b="0" baseline="-25000" dirty="0" smtClean="0">
                          <a:solidFill>
                            <a:schemeClr val="tx1"/>
                          </a:solidFill>
                        </a:rPr>
                        <a:t>1</a:t>
                      </a:r>
                      <a:endParaRPr lang="en-US" b="0" baseline="-25000" dirty="0">
                        <a:solidFill>
                          <a:schemeClr val="tx1"/>
                        </a:solidFill>
                      </a:endParaRPr>
                    </a:p>
                  </a:txBody>
                  <a:tcPr/>
                </a:tc>
                <a:tc>
                  <a:txBody>
                    <a:bodyPr/>
                    <a:lstStyle/>
                    <a:p>
                      <a:pPr algn="ctr"/>
                      <a:r>
                        <a:rPr lang="en-US" b="0" dirty="0" smtClean="0">
                          <a:solidFill>
                            <a:schemeClr val="tx1"/>
                          </a:solidFill>
                        </a:rPr>
                        <a:t>…</a:t>
                      </a:r>
                      <a:endParaRPr lang="en-US" b="0" dirty="0">
                        <a:solidFill>
                          <a:schemeClr val="tx1"/>
                        </a:solidFill>
                      </a:endParaRPr>
                    </a:p>
                  </a:txBody>
                  <a:tcPr/>
                </a:tc>
                <a:tc>
                  <a:txBody>
                    <a:bodyPr/>
                    <a:lstStyle/>
                    <a:p>
                      <a:pPr algn="ctr"/>
                      <a:r>
                        <a:rPr lang="en-US" b="0" dirty="0" err="1" smtClean="0">
                          <a:solidFill>
                            <a:schemeClr val="tx1"/>
                          </a:solidFill>
                        </a:rPr>
                        <a:t>B</a:t>
                      </a:r>
                      <a:r>
                        <a:rPr lang="en-US" b="0" baseline="-25000" dirty="0" err="1" smtClean="0">
                          <a:solidFill>
                            <a:schemeClr val="tx1"/>
                          </a:solidFill>
                        </a:rPr>
                        <a:t>g</a:t>
                      </a:r>
                      <a:endParaRPr lang="en-US" b="0" baseline="-25000" dirty="0">
                        <a:solidFill>
                          <a:schemeClr val="tx1"/>
                        </a:solidFill>
                      </a:endParaRPr>
                    </a:p>
                  </a:txBody>
                  <a:tcPr/>
                </a:tc>
              </a:tr>
              <a:tr h="393700">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27" name="Rectangle 26"/>
          <p:cNvSpPr/>
          <p:nvPr/>
        </p:nvSpPr>
        <p:spPr>
          <a:xfrm>
            <a:off x="5029200" y="5943600"/>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39</a:t>
            </a:fld>
            <a:endParaRPr lang="en-US"/>
          </a:p>
        </p:txBody>
      </p:sp>
    </p:spTree>
    <p:extLst>
      <p:ext uri="{BB962C8B-B14F-4D97-AF65-F5344CB8AC3E}">
        <p14:creationId xmlns:p14="http://schemas.microsoft.com/office/powerpoint/2010/main" val="3955093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2"/>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609600" y="3546844"/>
            <a:ext cx="1143000" cy="369332"/>
          </a:xfrm>
          <a:prstGeom prst="rect">
            <a:avLst/>
          </a:prstGeom>
          <a:noFill/>
        </p:spPr>
        <p:txBody>
          <a:bodyPr wrap="square" rtlCol="0">
            <a:spAutoFit/>
          </a:bodyPr>
          <a:lstStyle/>
          <a:p>
            <a:r>
              <a:rPr lang="en-US" dirty="0" smtClean="0"/>
              <a:t>K=5</a:t>
            </a:r>
            <a:endParaRPr lang="en-US" baseline="-25000" dirty="0"/>
          </a:p>
        </p:txBody>
      </p:sp>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sp>
        <p:nvSpPr>
          <p:cNvPr id="27" name="TextBox 26"/>
          <p:cNvSpPr txBox="1"/>
          <p:nvPr/>
        </p:nvSpPr>
        <p:spPr>
          <a:xfrm>
            <a:off x="2895600" y="5724525"/>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v,5</a:t>
            </a:r>
            <a:endParaRPr lang="en-US" b="1" baseline="-25000" dirty="0">
              <a:solidFill>
                <a:srgbClr val="00B0F0"/>
              </a:solidFill>
            </a:endParaRPr>
          </a:p>
        </p:txBody>
      </p:sp>
      <p:graphicFrame>
        <p:nvGraphicFramePr>
          <p:cNvPr id="28" name="Content Placeholder 3"/>
          <p:cNvGraphicFramePr>
            <a:graphicFrameLocks/>
          </p:cNvGraphicFramePr>
          <p:nvPr>
            <p:extLst>
              <p:ext uri="{D42A27DB-BD31-4B8C-83A1-F6EECF244321}">
                <p14:modId xmlns:p14="http://schemas.microsoft.com/office/powerpoint/2010/main" val="2629971955"/>
              </p:ext>
            </p:extLst>
          </p:nvPr>
        </p:nvGraphicFramePr>
        <p:xfrm>
          <a:off x="3429000" y="3577855"/>
          <a:ext cx="5562600" cy="2365745"/>
        </p:xfrm>
        <a:graphic>
          <a:graphicData uri="http://schemas.openxmlformats.org/drawingml/2006/table">
            <a:tbl>
              <a:tblPr firstRow="1" bandRow="1">
                <a:tableStyleId>{5C22544A-7EE6-4342-B048-85BDC9FD1C3A}</a:tableStyleId>
              </a:tblPr>
              <a:tblGrid>
                <a:gridCol w="1854200"/>
                <a:gridCol w="1854200"/>
                <a:gridCol w="1854200"/>
              </a:tblGrid>
              <a:tr h="473149">
                <a:tc gridSpan="3">
                  <a:txBody>
                    <a:bodyPr/>
                    <a:lstStyle/>
                    <a:p>
                      <a:pPr algn="ctr"/>
                      <a:r>
                        <a:rPr lang="en-US" dirty="0" smtClean="0"/>
                        <a:t>Preference Lists: Type 3 (for each vertex u, </a:t>
                      </a:r>
                      <a:r>
                        <a:rPr lang="en-US" dirty="0" err="1" smtClean="0"/>
                        <a:t>i</a:t>
                      </a:r>
                      <a:r>
                        <a:rPr lang="en-US" dirty="0" smtClean="0">
                          <a:sym typeface="Mathematica1"/>
                        </a:rPr>
                        <a:t></a:t>
                      </a:r>
                      <a:r>
                        <a:rPr lang="en-US" dirty="0" smtClean="0"/>
                        <a:t> j </a:t>
                      </a:r>
                      <a:r>
                        <a:rPr lang="en-US" dirty="0" smtClean="0">
                          <a:sym typeface="Mathematica1Mono"/>
                        </a:rPr>
                        <a:t></a:t>
                      </a:r>
                      <a:r>
                        <a:rPr lang="en-US" dirty="0" smtClean="0"/>
                        <a:t>[K])</a:t>
                      </a:r>
                      <a:endParaRPr lang="en-US" dirty="0"/>
                    </a:p>
                  </a:txBody>
                  <a:tcPr/>
                </a:tc>
                <a:tc hMerge="1">
                  <a:txBody>
                    <a:bodyPr/>
                    <a:lstStyle/>
                    <a:p>
                      <a:endParaRPr lang="en-US" dirty="0"/>
                    </a:p>
                  </a:txBody>
                  <a:tcPr/>
                </a:tc>
                <a:tc hMerge="1">
                  <a:txBody>
                    <a:bodyPr/>
                    <a:lstStyle/>
                    <a:p>
                      <a:endParaRPr lang="en-US" dirty="0"/>
                    </a:p>
                  </a:txBody>
                  <a:tcPr/>
                </a:tc>
              </a:tr>
              <a:tr h="473149">
                <a:tc>
                  <a:txBody>
                    <a:bodyPr/>
                    <a:lstStyle/>
                    <a:p>
                      <a:pPr algn="ctr"/>
                      <a:r>
                        <a:rPr lang="en-US" strike="sngStrike" dirty="0" smtClean="0">
                          <a:solidFill>
                            <a:srgbClr val="FF0000"/>
                          </a:solidFill>
                        </a:rPr>
                        <a:t>(v,2,5,1)</a:t>
                      </a:r>
                      <a:endParaRPr lang="en-US" strike="sngStrike" baseline="-25000" dirty="0">
                        <a:solidFill>
                          <a:srgbClr val="FF0000"/>
                        </a:solidFill>
                      </a:endParaRPr>
                    </a:p>
                  </a:txBody>
                  <a:tcPr/>
                </a:tc>
                <a:tc>
                  <a:txBody>
                    <a:bodyPr/>
                    <a:lstStyle/>
                    <a:p>
                      <a:pPr algn="ctr"/>
                      <a:r>
                        <a:rPr lang="en-US" strike="sngStrike"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(v,2,5,g)</a:t>
                      </a:r>
                      <a:endParaRPr lang="en-US" strike="sngStrike" baseline="-25000" dirty="0">
                        <a:solidFill>
                          <a:srgbClr val="FF0000"/>
                        </a:solidFill>
                      </a:endParaRPr>
                    </a:p>
                  </a:txBody>
                  <a:tcPr/>
                </a:tc>
              </a:tr>
              <a:tr h="473149">
                <a:tc>
                  <a:txBody>
                    <a:bodyPr/>
                    <a:lstStyle/>
                    <a:p>
                      <a:pPr algn="ctr"/>
                      <a:r>
                        <a:rPr lang="en-US" strike="sngStrike" dirty="0" smtClean="0">
                          <a:solidFill>
                            <a:srgbClr val="FF0000"/>
                          </a:solidFill>
                        </a:rPr>
                        <a:t>(v,5,2,1)</a:t>
                      </a:r>
                      <a:endParaRPr lang="en-US" strike="sngStrike" baseline="-25000"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(v,5,2,g)</a:t>
                      </a:r>
                      <a:endParaRPr lang="en-US" strike="sngStrike" baseline="-25000" dirty="0">
                        <a:solidFill>
                          <a:srgbClr val="FF0000"/>
                        </a:solidFill>
                      </a:endParaRPr>
                    </a:p>
                  </a:txBody>
                  <a:tcPr/>
                </a:tc>
              </a:tr>
              <a:tr h="473149">
                <a:tc>
                  <a:txBody>
                    <a:bodyPr/>
                    <a:lstStyle/>
                    <a:p>
                      <a:pPr algn="ctr"/>
                      <a:r>
                        <a:rPr lang="en-US" b="1" dirty="0" smtClean="0">
                          <a:solidFill>
                            <a:srgbClr val="00B050"/>
                          </a:solidFill>
                        </a:rPr>
                        <a:t>X</a:t>
                      </a:r>
                      <a:endParaRPr lang="en-US" b="1" dirty="0">
                        <a:solidFill>
                          <a:srgbClr val="00B050"/>
                        </a:solidFill>
                      </a:endParaRPr>
                    </a:p>
                  </a:txBody>
                  <a:tcPr/>
                </a:tc>
                <a:tc>
                  <a:txBody>
                    <a:bodyPr/>
                    <a:lstStyle/>
                    <a:p>
                      <a:pPr algn="ctr"/>
                      <a:r>
                        <a:rPr lang="en-US" b="1" dirty="0" smtClean="0">
                          <a:solidFill>
                            <a:srgbClr val="00B050"/>
                          </a:solidFill>
                        </a:rPr>
                        <a:t>…</a:t>
                      </a:r>
                      <a:endParaRPr lang="en-US" b="1" dirty="0">
                        <a:solidFill>
                          <a:srgbClr val="00B050"/>
                        </a:solidFill>
                      </a:endParaRPr>
                    </a:p>
                  </a:txBody>
                  <a:tcPr/>
                </a:tc>
                <a:tc>
                  <a:txBody>
                    <a:bodyPr/>
                    <a:lstStyle/>
                    <a:p>
                      <a:pPr algn="ctr"/>
                      <a:r>
                        <a:rPr lang="en-US" b="1" dirty="0" smtClean="0">
                          <a:solidFill>
                            <a:srgbClr val="00B050"/>
                          </a:solidFill>
                        </a:rPr>
                        <a:t>X</a:t>
                      </a:r>
                      <a:endParaRPr lang="en-US" b="1" dirty="0">
                        <a:solidFill>
                          <a:srgbClr val="00B050"/>
                        </a:solidFill>
                      </a:endParaRPr>
                    </a:p>
                  </a:txBody>
                  <a:tcPr/>
                </a:tc>
              </a:tr>
              <a:tr h="473149">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29" name="Rectangle 28"/>
          <p:cNvSpPr/>
          <p:nvPr/>
        </p:nvSpPr>
        <p:spPr>
          <a:xfrm>
            <a:off x="5029200" y="5816025"/>
            <a:ext cx="2315249" cy="584775"/>
          </a:xfrm>
          <a:prstGeom prst="rect">
            <a:avLst/>
          </a:prstGeom>
        </p:spPr>
        <p:txBody>
          <a:bodyPr wrap="none">
            <a:spAutoFit/>
          </a:bodyPr>
          <a:lstStyle/>
          <a:p>
            <a:r>
              <a:rPr lang="en-US" sz="3200" dirty="0" smtClean="0">
                <a:solidFill>
                  <a:srgbClr val="FF0000"/>
                </a:solidFill>
              </a:rPr>
              <a:t>p(1,</a:t>
            </a:r>
            <a:r>
              <a:rPr lang="en-US" sz="3200" b="1" dirty="0" smtClean="0">
                <a:solidFill>
                  <a:srgbClr val="FF0000"/>
                </a:solidFill>
              </a:rPr>
              <a:t>A</a:t>
            </a:r>
            <a:r>
              <a:rPr lang="en-US" sz="3200" b="1" baseline="-25000" dirty="0" smtClean="0">
                <a:solidFill>
                  <a:srgbClr val="FF0000"/>
                </a:solidFill>
              </a:rPr>
              <a:t>S</a:t>
            </a:r>
            <a:r>
              <a:rPr lang="en-US" sz="3200" dirty="0">
                <a:solidFill>
                  <a:srgbClr val="FF0000"/>
                </a:solidFill>
              </a:rPr>
              <a:t>) ≥ g/n</a:t>
            </a:r>
            <a:endParaRPr lang="en-US" sz="3200" baseline="-25000" dirty="0">
              <a:solidFill>
                <a:srgbClr val="FF0000"/>
              </a:solidFill>
            </a:endParaRPr>
          </a:p>
        </p:txBody>
      </p:sp>
      <p:sp>
        <p:nvSpPr>
          <p:cNvPr id="10" name="Slide Number Placeholder 9"/>
          <p:cNvSpPr>
            <a:spLocks noGrp="1"/>
          </p:cNvSpPr>
          <p:nvPr>
            <p:ph type="sldNum" sz="quarter" idx="12"/>
          </p:nvPr>
        </p:nvSpPr>
        <p:spPr/>
        <p:txBody>
          <a:bodyPr/>
          <a:lstStyle/>
          <a:p>
            <a:fld id="{3107D062-7B78-4673-B89D-2359FA285A5D}" type="slidenum">
              <a:rPr lang="en-US" smtClean="0"/>
              <a:pPr/>
              <a:t>40</a:t>
            </a:fld>
            <a:endParaRPr lang="en-US"/>
          </a:p>
        </p:txBody>
      </p:sp>
    </p:spTree>
    <p:extLst>
      <p:ext uri="{BB962C8B-B14F-4D97-AF65-F5344CB8AC3E}">
        <p14:creationId xmlns:p14="http://schemas.microsoft.com/office/powerpoint/2010/main" val="3863231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2514600"/>
              </a:xfrm>
            </p:spPr>
            <p:txBody>
              <a:bodyPr>
                <a:normAutofit fontScale="70000" lnSpcReduction="20000"/>
              </a:bodyPr>
              <a:lstStyle/>
              <a:p>
                <a:pPr>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sym typeface="Mathematica1Mono"/>
                        </a:rPr>
                        <m:t>R</m:t>
                      </m:r>
                      <m:r>
                        <m:rPr>
                          <m:sty m:val="p"/>
                        </m:rPr>
                        <a:rPr lang="en-US" sz="2400" b="0" i="0" baseline="-25000" smtClean="0">
                          <a:latin typeface="Cambria Math"/>
                          <a:sym typeface="Mathematica1Mono"/>
                        </a:rPr>
                        <m:t>u</m:t>
                      </m:r>
                      <m:r>
                        <a:rPr lang="en-US" sz="2400" b="0" i="0" baseline="-25000" smtClean="0">
                          <a:latin typeface="Cambria Math"/>
                          <a:sym typeface="Mathematica1Mono"/>
                        </a:rPr>
                        <m:t>,</m:t>
                      </m:r>
                      <m:r>
                        <m:rPr>
                          <m:sty m:val="p"/>
                        </m:rPr>
                        <a:rPr lang="en-US" sz="2400" b="0" i="0" baseline="-25000" smtClean="0">
                          <a:latin typeface="Cambria Math"/>
                          <a:sym typeface="Mathematica1Mono"/>
                        </a:rPr>
                        <m:t>i</m:t>
                      </m:r>
                      <m:box>
                        <m:boxPr>
                          <m:ctrlPr>
                            <a:rPr lang="en-US" sz="2400" b="0" i="1" smtClean="0">
                              <a:latin typeface="Cambria Math"/>
                              <a:sym typeface="Mathematica1Mono"/>
                            </a:rPr>
                          </m:ctrlPr>
                        </m:boxPr>
                        <m:e>
                          <m:r>
                            <a:rPr lang="en-US" sz="2400" b="0" i="1" smtClean="0">
                              <a:latin typeface="Cambria Math"/>
                              <a:sym typeface="Mathematica1Mono"/>
                            </a:rPr>
                            <m:t>≔</m:t>
                          </m:r>
                        </m:e>
                      </m:box>
                      <m:d>
                        <m:dPr>
                          <m:begChr m:val="{"/>
                          <m:endChr m:val="}"/>
                          <m:ctrlPr>
                            <a:rPr lang="en-US" sz="2400" b="0" i="1" smtClean="0">
                              <a:latin typeface="Cambria Math"/>
                              <a:sym typeface="Mathematica1Mono"/>
                            </a:rPr>
                          </m:ctrlPr>
                        </m:dPr>
                        <m:e>
                          <m:r>
                            <a:rPr lang="en-US" sz="2400" b="0" i="1" smtClean="0">
                              <a:latin typeface="Cambria Math"/>
                              <a:sym typeface="Mathematica1Mono"/>
                            </a:rPr>
                            <m:t>𝑊</m:t>
                          </m:r>
                          <m:r>
                            <a:rPr lang="en-US" sz="2400" b="0" i="1" baseline="-25000" smtClean="0">
                              <a:latin typeface="Cambria Math"/>
                              <a:sym typeface="Mathematica1Mono"/>
                            </a:rPr>
                            <m:t>𝑖</m:t>
                          </m:r>
                        </m:e>
                      </m:d>
                      <m:r>
                        <a:rPr lang="en-US" sz="2400" b="0" i="1" smtClean="0">
                          <a:latin typeface="Cambria Math"/>
                          <a:ea typeface="Cambria Math"/>
                          <a:sym typeface="Mathematica1Mono"/>
                        </a:rPr>
                        <m:t>∪</m:t>
                      </m:r>
                      <m:d>
                        <m:dPr>
                          <m:ctrlPr>
                            <a:rPr lang="en-US" sz="2400" b="0" i="1" smtClean="0">
                              <a:latin typeface="Cambria Math"/>
                              <a:ea typeface="Cambria Math"/>
                              <a:sym typeface="Mathematica1Mono"/>
                            </a:rPr>
                          </m:ctrlPr>
                        </m:dPr>
                        <m:e>
                          <m:nary>
                            <m:naryPr>
                              <m:chr m:val="⋃"/>
                              <m:supHide m:val="on"/>
                              <m:ctrlPr>
                                <a:rPr lang="en-US" sz="2400" b="0" i="1" smtClean="0">
                                  <a:latin typeface="Cambria Math"/>
                                  <a:ea typeface="Cambria Math"/>
                                  <a:sym typeface="Mathematica1Mono"/>
                                </a:rPr>
                              </m:ctrlPr>
                            </m:naryPr>
                            <m:sub>
                              <m:r>
                                <m:rPr>
                                  <m:brk m:alnAt="7"/>
                                </m:rPr>
                                <a:rPr lang="en-US" sz="2400" i="1">
                                  <a:latin typeface="Cambria Math"/>
                                  <a:sym typeface="Mathematica1Mono"/>
                                </a:rPr>
                                <m:t>𝑣</m:t>
                              </m:r>
                              <m:r>
                                <a:rPr lang="en-US" sz="2400" i="1">
                                  <a:latin typeface="Cambria Math"/>
                                  <a:sym typeface="Mathematica1Mono"/>
                                </a:rPr>
                                <m:t>:</m:t>
                              </m:r>
                              <m:d>
                                <m:dPr>
                                  <m:begChr m:val="{"/>
                                  <m:endChr m:val="}"/>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e>
                              </m:d>
                              <m:r>
                                <a:rPr lang="en-US" sz="2400" i="1">
                                  <a:latin typeface="Cambria Math"/>
                                  <a:sym typeface="Mathematica1Mono"/>
                                </a:rPr>
                                <m:t>∈</m:t>
                              </m:r>
                              <m:r>
                                <a:rPr lang="en-US" sz="2400" i="1">
                                  <a:latin typeface="Cambria Math"/>
                                  <a:ea typeface="Cambria Math"/>
                                  <a:sym typeface="Mathematica1Mono"/>
                                </a:rPr>
                                <m:t>𝐸</m:t>
                              </m:r>
                              <m:d>
                                <m:dPr>
                                  <m:ctrlPr>
                                    <a:rPr lang="en-US" sz="2400" i="1">
                                      <a:latin typeface="Cambria Math"/>
                                      <a:ea typeface="Cambria Math"/>
                                      <a:sym typeface="Mathematica1Mono"/>
                                    </a:rPr>
                                  </m:ctrlPr>
                                </m:dPr>
                                <m:e>
                                  <m:r>
                                    <a:rPr lang="en-US" sz="2400" i="1">
                                      <a:latin typeface="Cambria Math"/>
                                      <a:ea typeface="Cambria Math"/>
                                      <a:sym typeface="Mathematica1Mono"/>
                                    </a:rPr>
                                    <m:t>𝐺</m:t>
                                  </m:r>
                                </m:e>
                              </m:d>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𝑣</m:t>
                                      </m:r>
                                      <m:r>
                                        <a:rPr lang="en-US" sz="2400" i="1">
                                          <a:latin typeface="Cambria Math"/>
                                          <a:sym typeface="Mathematica1Mono"/>
                                        </a:rPr>
                                        <m:t>,</m:t>
                                      </m:r>
                                      <m:r>
                                        <a:rPr lang="en-US" sz="2400" i="1">
                                          <a:latin typeface="Cambria Math"/>
                                          <a:sym typeface="Mathematica1Mono"/>
                                        </a:rPr>
                                        <m:t>𝑔</m:t>
                                      </m:r>
                                    </m:e>
                                  </m:d>
                                </m:e>
                              </m:d>
                            </m:e>
                          </m:nary>
                        </m:e>
                      </m:d>
                      <m:r>
                        <a:rPr lang="en-US" sz="2400" b="0" i="1" smtClean="0">
                          <a:latin typeface="Cambria Math"/>
                          <a:ea typeface="Cambria Math"/>
                          <a:sym typeface="Mathematica1Mono"/>
                        </a:rPr>
                        <m:t>∪</m:t>
                      </m:r>
                      <m:d>
                        <m:dPr>
                          <m:ctrlPr>
                            <a:rPr lang="en-US" sz="2400" i="1">
                              <a:latin typeface="Cambria Math"/>
                              <a:ea typeface="Cambria Math"/>
                              <a:sym typeface="Mathematica1Mono"/>
                            </a:rPr>
                          </m:ctrlPr>
                        </m:dPr>
                        <m:e>
                          <m:nary>
                            <m:naryPr>
                              <m:chr m:val="⋃"/>
                              <m:supHide m:val="on"/>
                              <m:ctrlPr>
                                <a:rPr lang="en-US" sz="2400" i="1">
                                  <a:latin typeface="Cambria Math"/>
                                  <a:sym typeface="Mathematica1Mono"/>
                                </a:rPr>
                              </m:ctrlPr>
                            </m:naryPr>
                            <m:sub>
                              <m:r>
                                <m:rPr>
                                  <m:brk m:alnAt="7"/>
                                </m:rPr>
                                <a:rPr lang="en-US" sz="2400" i="1">
                                  <a:latin typeface="Cambria Math"/>
                                  <a:sym typeface="Mathematica1Mono"/>
                                </a:rPr>
                                <m:t>𝑗</m:t>
                              </m:r>
                              <m:r>
                                <a:rPr lang="en-US" sz="2400" i="1">
                                  <a:latin typeface="Cambria Math"/>
                                  <a:ea typeface="Cambria Math"/>
                                  <a:sym typeface="Mathematica1Mono"/>
                                </a:rPr>
                                <m:t>≠</m:t>
                              </m:r>
                              <m:r>
                                <a:rPr lang="en-US" sz="2400" i="1">
                                  <a:latin typeface="Cambria Math"/>
                                  <a:ea typeface="Cambria Math"/>
                                  <a:sym typeface="Mathematica1Mono"/>
                                </a:rPr>
                                <m:t>𝑖</m:t>
                              </m:r>
                            </m:sub>
                            <m:sup/>
                            <m:e>
                              <m:d>
                                <m:dPr>
                                  <m:begChr m:val="{"/>
                                  <m:endChr m:val="}"/>
                                  <m:ctrlPr>
                                    <a:rPr lang="en-US" sz="2400" i="1">
                                      <a:latin typeface="Cambria Math"/>
                                      <a:sym typeface="Mathematica1Mono"/>
                                    </a:rPr>
                                  </m:ctrlPr>
                                </m:dPr>
                                <m:e>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,1</m:t>
                                      </m:r>
                                    </m:e>
                                  </m:d>
                                  <m:r>
                                    <a:rPr lang="en-US" sz="2400" i="1">
                                      <a:latin typeface="Cambria Math"/>
                                      <a:sym typeface="Mathematica1Mono"/>
                                    </a:rPr>
                                    <m:t>,…,</m:t>
                                  </m:r>
                                  <m:d>
                                    <m:dPr>
                                      <m:ctrlPr>
                                        <a:rPr lang="en-US" sz="2400" i="1">
                                          <a:latin typeface="Cambria Math"/>
                                          <a:sym typeface="Mathematica1Mono"/>
                                        </a:rPr>
                                      </m:ctrlPr>
                                    </m:dPr>
                                    <m:e>
                                      <m:r>
                                        <a:rPr lang="en-US" sz="2400" i="1">
                                          <a:latin typeface="Cambria Math"/>
                                          <a:sym typeface="Mathematica1Mono"/>
                                        </a:rPr>
                                        <m:t>𝑢</m:t>
                                      </m:r>
                                      <m:r>
                                        <a:rPr lang="en-US" sz="2400" i="1">
                                          <a:latin typeface="Cambria Math"/>
                                          <a:sym typeface="Mathematica1Mono"/>
                                        </a:rPr>
                                        <m:t>,</m:t>
                                      </m:r>
                                      <m:r>
                                        <a:rPr lang="en-US" sz="2400" i="1">
                                          <a:latin typeface="Cambria Math"/>
                                          <a:sym typeface="Mathematica1Mono"/>
                                        </a:rPr>
                                        <m:t>𝑖</m:t>
                                      </m:r>
                                      <m:r>
                                        <a:rPr lang="en-US" sz="2400" i="1">
                                          <a:latin typeface="Cambria Math"/>
                                          <a:sym typeface="Mathematica1Mono"/>
                                        </a:rPr>
                                        <m:t>,</m:t>
                                      </m:r>
                                      <m:r>
                                        <a:rPr lang="en-US" sz="2400" i="1">
                                          <a:latin typeface="Cambria Math"/>
                                          <a:sym typeface="Mathematica1Mono"/>
                                        </a:rPr>
                                        <m:t>𝑗</m:t>
                                      </m:r>
                                      <m:r>
                                        <a:rPr lang="en-US" sz="2400" i="1">
                                          <a:latin typeface="Cambria Math"/>
                                          <a:sym typeface="Mathematica1Mono"/>
                                        </a:rPr>
                                        <m:t>,</m:t>
                                      </m:r>
                                      <m:r>
                                        <a:rPr lang="en-US" sz="2400" i="1">
                                          <a:latin typeface="Cambria Math"/>
                                          <a:sym typeface="Mathematica1Mono"/>
                                        </a:rPr>
                                        <m:t>𝑔</m:t>
                                      </m:r>
                                    </m:e>
                                  </m:d>
                                </m:e>
                              </m:d>
                            </m:e>
                          </m:nary>
                        </m:e>
                      </m:d>
                    </m:oMath>
                  </m:oMathPara>
                </a14:m>
                <a:endParaRPr lang="en-US" sz="2400" dirty="0" smtClean="0">
                  <a:sym typeface="Mathematica1Mono"/>
                </a:endParaRPr>
              </a:p>
              <a:p>
                <a:pPr>
                  <a:buNone/>
                </a:pPr>
                <a:endParaRPr lang="en-US" sz="2400" baseline="-25000" dirty="0" smtClean="0"/>
              </a:p>
              <a:p>
                <a:pPr>
                  <a:buNone/>
                </a:pPr>
                <a:endParaRPr lang="en-US" sz="2400" baseline="-25000" dirty="0"/>
              </a:p>
              <a:p>
                <a:pPr>
                  <a:buNone/>
                </a:pPr>
                <a:endParaRPr lang="en-US" sz="2400" baseline="-25000" dirty="0" smtClean="0"/>
              </a:p>
              <a:p>
                <a:pPr>
                  <a:buNone/>
                </a:pPr>
                <a:endParaRPr lang="en-US" sz="2400" baseline="-25000" dirty="0"/>
              </a:p>
              <a:p>
                <a:pPr>
                  <a:buNone/>
                </a:pPr>
                <a:r>
                  <a:rPr lang="en-US" sz="2400" dirty="0" smtClean="0"/>
                  <a:t>      </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2514600"/>
              </a:xfrm>
              <a:blipFill rotWithShape="1">
                <a:blip r:embed="rId2"/>
                <a:stretch>
                  <a:fillRect/>
                </a:stretch>
              </a:blipFill>
            </p:spPr>
            <p:txBody>
              <a:bodyPr/>
              <a:lstStyle/>
              <a:p>
                <a:r>
                  <a:rPr lang="en-US">
                    <a:noFill/>
                  </a:rPr>
                  <a:t> </a:t>
                </a:r>
              </a:p>
            </p:txBody>
          </p:sp>
        </mc:Fallback>
      </mc:AlternateContent>
      <p:sp>
        <p:nvSpPr>
          <p:cNvPr id="5" name="Oval 4"/>
          <p:cNvSpPr/>
          <p:nvPr/>
        </p:nvSpPr>
        <p:spPr>
          <a:xfrm>
            <a:off x="1676400" y="3793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5"/>
          </p:cNvCxnSpPr>
          <p:nvPr/>
        </p:nvCxnSpPr>
        <p:spPr>
          <a:xfrm flipH="1" flipV="1">
            <a:off x="2043006" y="4132825"/>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61623" y="4555753"/>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3"/>
          </p:cNvCxnSpPr>
          <p:nvPr/>
        </p:nvCxnSpPr>
        <p:spPr>
          <a:xfrm flipV="1">
            <a:off x="1498723" y="4132825"/>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90800" y="42509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743200" y="4631953"/>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4936753"/>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flipV="1">
            <a:off x="2271606" y="4648200"/>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98723" y="4894825"/>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43000" y="4555753"/>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06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49283" y="5317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15883" y="4936753"/>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2536" y="3623044"/>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u,1</a:t>
            </a:r>
            <a:endParaRPr lang="en-US" b="1" baseline="-25000" dirty="0">
              <a:solidFill>
                <a:srgbClr val="00B0F0"/>
              </a:solidFill>
            </a:endParaRPr>
          </a:p>
        </p:txBody>
      </p:sp>
      <p:sp>
        <p:nvSpPr>
          <p:cNvPr id="19" name="TextBox 18"/>
          <p:cNvSpPr txBox="1"/>
          <p:nvPr/>
        </p:nvSpPr>
        <p:spPr>
          <a:xfrm>
            <a:off x="2895600" y="5345668"/>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a:solidFill>
                  <a:srgbClr val="00B0F0"/>
                </a:solidFill>
              </a:rPr>
              <a:t>v</a:t>
            </a:r>
            <a:r>
              <a:rPr lang="en-US" b="1" baseline="-25000" dirty="0" smtClean="0">
                <a:solidFill>
                  <a:srgbClr val="00B0F0"/>
                </a:solidFill>
              </a:rPr>
              <a:t>,2</a:t>
            </a:r>
            <a:endParaRPr lang="en-US" b="1" baseline="-25000" dirty="0">
              <a:solidFill>
                <a:srgbClr val="00B0F0"/>
              </a:solidFill>
            </a:endParaRPr>
          </a:p>
        </p:txBody>
      </p:sp>
      <p:sp>
        <p:nvSpPr>
          <p:cNvPr id="20" name="TextBox 19"/>
          <p:cNvSpPr txBox="1"/>
          <p:nvPr/>
        </p:nvSpPr>
        <p:spPr>
          <a:xfrm>
            <a:off x="762000" y="53340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w,3</a:t>
            </a:r>
            <a:endParaRPr lang="en-US" b="1" baseline="-25000" dirty="0">
              <a:solidFill>
                <a:srgbClr val="00B0F0"/>
              </a:solidFill>
            </a:endParaRPr>
          </a:p>
        </p:txBody>
      </p:sp>
      <p:sp>
        <p:nvSpPr>
          <p:cNvPr id="21" name="TextBox 20"/>
          <p:cNvSpPr txBox="1"/>
          <p:nvPr/>
        </p:nvSpPr>
        <p:spPr>
          <a:xfrm>
            <a:off x="2286000" y="4876800"/>
            <a:ext cx="1143000" cy="369332"/>
          </a:xfrm>
          <a:prstGeom prst="rect">
            <a:avLst/>
          </a:prstGeom>
          <a:noFill/>
        </p:spPr>
        <p:txBody>
          <a:bodyPr wrap="square" rtlCol="0">
            <a:spAutoFit/>
          </a:bodyPr>
          <a:lstStyle/>
          <a:p>
            <a:r>
              <a:rPr lang="en-US" b="1" dirty="0" smtClean="0">
                <a:solidFill>
                  <a:srgbClr val="00B0F0"/>
                </a:solidFill>
              </a:rPr>
              <a:t>R</a:t>
            </a:r>
            <a:r>
              <a:rPr lang="en-US" b="1" baseline="-25000" dirty="0" smtClean="0">
                <a:solidFill>
                  <a:srgbClr val="00B0F0"/>
                </a:solidFill>
              </a:rPr>
              <a:t>w,4</a:t>
            </a:r>
            <a:endParaRPr lang="en-US" b="1" baseline="-25000" dirty="0">
              <a:solidFill>
                <a:srgbClr val="00B0F0"/>
              </a:solidFill>
            </a:endParaRPr>
          </a:p>
        </p:txBody>
      </p:sp>
      <p:sp>
        <p:nvSpPr>
          <p:cNvPr id="23" name="TextBox 22"/>
          <p:cNvSpPr txBox="1"/>
          <p:nvPr/>
        </p:nvSpPr>
        <p:spPr>
          <a:xfrm>
            <a:off x="533400" y="3546844"/>
            <a:ext cx="1143000" cy="369332"/>
          </a:xfrm>
          <a:prstGeom prst="rect">
            <a:avLst/>
          </a:prstGeom>
          <a:noFill/>
        </p:spPr>
        <p:txBody>
          <a:bodyPr wrap="square" rtlCol="0">
            <a:spAutoFit/>
          </a:bodyPr>
          <a:lstStyle/>
          <a:p>
            <a:r>
              <a:rPr lang="en-US" dirty="0" smtClean="0"/>
              <a:t>K=4</a:t>
            </a:r>
            <a:endParaRPr lang="en-US" baseline="-25000" dirty="0"/>
          </a:p>
        </p:txBody>
      </p:sp>
      <p:sp>
        <p:nvSpPr>
          <p:cNvPr id="25" name="TextBox 24"/>
          <p:cNvSpPr txBox="1"/>
          <p:nvPr/>
        </p:nvSpPr>
        <p:spPr>
          <a:xfrm>
            <a:off x="776728" y="4555753"/>
            <a:ext cx="1143000" cy="369332"/>
          </a:xfrm>
          <a:prstGeom prst="rect">
            <a:avLst/>
          </a:prstGeom>
          <a:noFill/>
        </p:spPr>
        <p:txBody>
          <a:bodyPr wrap="square" rtlCol="0">
            <a:spAutoFit/>
          </a:bodyPr>
          <a:lstStyle/>
          <a:p>
            <a:r>
              <a:rPr lang="en-US" dirty="0" smtClean="0"/>
              <a:t>s</a:t>
            </a:r>
            <a:endParaRPr lang="en-US" baseline="-25000" dirty="0"/>
          </a:p>
        </p:txBody>
      </p:sp>
      <p:sp>
        <p:nvSpPr>
          <p:cNvPr id="26" name="TextBox 25"/>
          <p:cNvSpPr txBox="1"/>
          <p:nvPr/>
        </p:nvSpPr>
        <p:spPr>
          <a:xfrm>
            <a:off x="2743200" y="3886200"/>
            <a:ext cx="1143000" cy="369332"/>
          </a:xfrm>
          <a:prstGeom prst="rect">
            <a:avLst/>
          </a:prstGeom>
          <a:noFill/>
        </p:spPr>
        <p:txBody>
          <a:bodyPr wrap="square" rtlCol="0">
            <a:spAutoFit/>
          </a:bodyPr>
          <a:lstStyle/>
          <a:p>
            <a:r>
              <a:rPr lang="en-US" dirty="0" smtClean="0"/>
              <a:t>t</a:t>
            </a:r>
            <a:endParaRPr lang="en-US" baseline="-25000" dirty="0"/>
          </a:p>
        </p:txBody>
      </p:sp>
      <p:graphicFrame>
        <p:nvGraphicFramePr>
          <p:cNvPr id="28" name="Content Placeholder 3"/>
          <p:cNvGraphicFramePr>
            <a:graphicFrameLocks/>
          </p:cNvGraphicFramePr>
          <p:nvPr>
            <p:extLst>
              <p:ext uri="{D42A27DB-BD31-4B8C-83A1-F6EECF244321}">
                <p14:modId xmlns:p14="http://schemas.microsoft.com/office/powerpoint/2010/main" val="695253583"/>
              </p:ext>
            </p:extLst>
          </p:nvPr>
        </p:nvGraphicFramePr>
        <p:xfrm>
          <a:off x="3429000" y="3577855"/>
          <a:ext cx="5562600" cy="2365745"/>
        </p:xfrm>
        <a:graphic>
          <a:graphicData uri="http://schemas.openxmlformats.org/drawingml/2006/table">
            <a:tbl>
              <a:tblPr firstRow="1" bandRow="1">
                <a:tableStyleId>{5C22544A-7EE6-4342-B048-85BDC9FD1C3A}</a:tableStyleId>
              </a:tblPr>
              <a:tblGrid>
                <a:gridCol w="1854200"/>
                <a:gridCol w="1854200"/>
                <a:gridCol w="1854200"/>
              </a:tblGrid>
              <a:tr h="473149">
                <a:tc gridSpan="3">
                  <a:txBody>
                    <a:bodyPr/>
                    <a:lstStyle/>
                    <a:p>
                      <a:pPr algn="ctr"/>
                      <a:r>
                        <a:rPr lang="en-US" dirty="0" smtClean="0"/>
                        <a:t>Preference Lists: Type 3 (w, </a:t>
                      </a:r>
                      <a:r>
                        <a:rPr lang="en-US" dirty="0" err="1" smtClean="0"/>
                        <a:t>i</a:t>
                      </a:r>
                      <a:r>
                        <a:rPr lang="en-US" dirty="0" smtClean="0"/>
                        <a:t>=4, j=2)</a:t>
                      </a:r>
                      <a:endParaRPr lang="en-US" dirty="0"/>
                    </a:p>
                  </a:txBody>
                  <a:tcPr/>
                </a:tc>
                <a:tc hMerge="1">
                  <a:txBody>
                    <a:bodyPr/>
                    <a:lstStyle/>
                    <a:p>
                      <a:endParaRPr lang="en-US" dirty="0"/>
                    </a:p>
                  </a:txBody>
                  <a:tcPr/>
                </a:tc>
                <a:tc hMerge="1">
                  <a:txBody>
                    <a:bodyPr/>
                    <a:lstStyle/>
                    <a:p>
                      <a:endParaRPr lang="en-US" dirty="0"/>
                    </a:p>
                  </a:txBody>
                  <a:tcPr/>
                </a:tc>
              </a:tr>
              <a:tr h="473149">
                <a:tc>
                  <a:txBody>
                    <a:bodyPr/>
                    <a:lstStyle/>
                    <a:p>
                      <a:pPr algn="ctr"/>
                      <a:r>
                        <a:rPr lang="en-US" strike="sngStrike" dirty="0" smtClean="0">
                          <a:solidFill>
                            <a:srgbClr val="FF0000"/>
                          </a:solidFill>
                        </a:rPr>
                        <a:t>(w,4,2,1)</a:t>
                      </a:r>
                      <a:endParaRPr lang="en-US" strike="sngStrike" baseline="-25000" dirty="0">
                        <a:solidFill>
                          <a:srgbClr val="FF0000"/>
                        </a:solidFill>
                      </a:endParaRPr>
                    </a:p>
                  </a:txBody>
                  <a:tcPr/>
                </a:tc>
                <a:tc>
                  <a:txBody>
                    <a:bodyPr/>
                    <a:lstStyle/>
                    <a:p>
                      <a:pPr algn="ctr"/>
                      <a:r>
                        <a:rPr lang="en-US" strike="sngStrike" dirty="0" smtClean="0">
                          <a:solidFill>
                            <a:srgbClr val="FF0000"/>
                          </a:solidFill>
                        </a:rPr>
                        <a:t>…</a:t>
                      </a:r>
                      <a:endParaRPr lang="en-US" strike="sngStrike" dirty="0">
                        <a:solidFill>
                          <a:srgbClr val="FF0000"/>
                        </a:solidFill>
                      </a:endParaRPr>
                    </a:p>
                  </a:txBody>
                  <a:tcPr/>
                </a:tc>
                <a:tc>
                  <a:txBody>
                    <a:bodyPr/>
                    <a:lstStyle/>
                    <a:p>
                      <a:pPr algn="ctr"/>
                      <a:r>
                        <a:rPr lang="en-US" strike="sngStrike" dirty="0" smtClean="0">
                          <a:solidFill>
                            <a:srgbClr val="FF0000"/>
                          </a:solidFill>
                        </a:rPr>
                        <a:t>(w,4,2,g)</a:t>
                      </a:r>
                      <a:endParaRPr lang="en-US" strike="sngStrike" baseline="-25000" dirty="0">
                        <a:solidFill>
                          <a:srgbClr val="FF0000"/>
                        </a:solidFill>
                      </a:endParaRPr>
                    </a:p>
                  </a:txBody>
                  <a:tcPr/>
                </a:tc>
              </a:tr>
              <a:tr h="473149">
                <a:tc>
                  <a:txBody>
                    <a:bodyPr/>
                    <a:lstStyle/>
                    <a:p>
                      <a:pPr algn="ctr"/>
                      <a:r>
                        <a:rPr lang="en-US" b="1" strike="noStrike" dirty="0" smtClean="0">
                          <a:solidFill>
                            <a:srgbClr val="00B050"/>
                          </a:solidFill>
                        </a:rPr>
                        <a:t>(w,2,4,1)</a:t>
                      </a:r>
                      <a:endParaRPr lang="en-US" b="1" strike="noStrike" baseline="-25000" dirty="0">
                        <a:solidFill>
                          <a:srgbClr val="00B050"/>
                        </a:solidFill>
                      </a:endParaRPr>
                    </a:p>
                  </a:txBody>
                  <a:tcPr/>
                </a:tc>
                <a:tc>
                  <a:txBody>
                    <a:bodyPr/>
                    <a:lstStyle/>
                    <a:p>
                      <a:pPr algn="ctr"/>
                      <a:r>
                        <a:rPr lang="en-US" b="1" strike="noStrike" dirty="0" smtClean="0">
                          <a:solidFill>
                            <a:srgbClr val="00B050"/>
                          </a:solidFill>
                        </a:rPr>
                        <a:t>…</a:t>
                      </a:r>
                      <a:endParaRPr lang="en-US" b="1" strike="noStrike" dirty="0">
                        <a:solidFill>
                          <a:srgbClr val="00B050"/>
                        </a:solidFill>
                      </a:endParaRPr>
                    </a:p>
                  </a:txBody>
                  <a:tcPr/>
                </a:tc>
                <a:tc>
                  <a:txBody>
                    <a:bodyPr/>
                    <a:lstStyle/>
                    <a:p>
                      <a:pPr algn="ctr"/>
                      <a:r>
                        <a:rPr lang="en-US" b="1" strike="noStrike" dirty="0" smtClean="0">
                          <a:solidFill>
                            <a:srgbClr val="00B050"/>
                          </a:solidFill>
                        </a:rPr>
                        <a:t>(w,2,4,g)</a:t>
                      </a:r>
                      <a:endParaRPr lang="en-US" b="1" strike="noStrike" baseline="-25000" dirty="0">
                        <a:solidFill>
                          <a:srgbClr val="00B050"/>
                        </a:solidFill>
                      </a:endParaRPr>
                    </a:p>
                  </a:txBody>
                  <a:tcPr/>
                </a:tc>
              </a:tr>
              <a:tr h="473149">
                <a:tc>
                  <a:txBody>
                    <a:bodyPr/>
                    <a:lstStyle/>
                    <a:p>
                      <a:pPr algn="ctr"/>
                      <a:r>
                        <a:rPr lang="en-US" b="0" dirty="0" smtClean="0">
                          <a:solidFill>
                            <a:schemeClr val="tx1"/>
                          </a:solidFill>
                        </a:rPr>
                        <a:t>X</a:t>
                      </a:r>
                      <a:endParaRPr lang="en-US" b="0" dirty="0">
                        <a:solidFill>
                          <a:schemeClr val="tx1"/>
                        </a:solidFill>
                      </a:endParaRPr>
                    </a:p>
                  </a:txBody>
                  <a:tcPr/>
                </a:tc>
                <a:tc>
                  <a:txBody>
                    <a:bodyPr/>
                    <a:lstStyle/>
                    <a:p>
                      <a:pPr algn="ctr"/>
                      <a:r>
                        <a:rPr lang="en-US" b="0" dirty="0" smtClean="0">
                          <a:solidFill>
                            <a:schemeClr val="tx1"/>
                          </a:solidFill>
                        </a:rPr>
                        <a:t>…</a:t>
                      </a:r>
                      <a:endParaRPr lang="en-US" b="0" dirty="0">
                        <a:solidFill>
                          <a:schemeClr val="tx1"/>
                        </a:solidFill>
                      </a:endParaRPr>
                    </a:p>
                  </a:txBody>
                  <a:tcPr/>
                </a:tc>
                <a:tc>
                  <a:txBody>
                    <a:bodyPr/>
                    <a:lstStyle/>
                    <a:p>
                      <a:pPr algn="ctr"/>
                      <a:r>
                        <a:rPr lang="en-US" b="0" dirty="0" smtClean="0">
                          <a:solidFill>
                            <a:schemeClr val="tx1"/>
                          </a:solidFill>
                        </a:rPr>
                        <a:t>X</a:t>
                      </a:r>
                      <a:endParaRPr lang="en-US" b="0" dirty="0">
                        <a:solidFill>
                          <a:schemeClr val="tx1"/>
                        </a:solidFill>
                      </a:endParaRPr>
                    </a:p>
                  </a:txBody>
                  <a:tcPr/>
                </a:tc>
              </a:tr>
              <a:tr h="473149">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10" name="Slide Number Placeholder 9"/>
          <p:cNvSpPr>
            <a:spLocks noGrp="1"/>
          </p:cNvSpPr>
          <p:nvPr>
            <p:ph type="sldNum" sz="quarter" idx="12"/>
          </p:nvPr>
        </p:nvSpPr>
        <p:spPr/>
        <p:txBody>
          <a:bodyPr/>
          <a:lstStyle/>
          <a:p>
            <a:fld id="{3107D062-7B78-4673-B89D-2359FA285A5D}" type="slidenum">
              <a:rPr lang="en-US" smtClean="0"/>
              <a:pPr/>
              <a:t>41</a:t>
            </a:fld>
            <a:endParaRPr lang="en-US"/>
          </a:p>
        </p:txBody>
      </p:sp>
    </p:spTree>
    <p:extLst>
      <p:ext uri="{BB962C8B-B14F-4D97-AF65-F5344CB8AC3E}">
        <p14:creationId xmlns:p14="http://schemas.microsoft.com/office/powerpoint/2010/main" val="3080700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(Rules)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47454723"/>
              </p:ext>
            </p:extLst>
          </p:nvPr>
        </p:nvGraphicFramePr>
        <p:xfrm>
          <a:off x="381000" y="1676400"/>
          <a:ext cx="8382000" cy="3114040"/>
        </p:xfrm>
        <a:graphic>
          <a:graphicData uri="http://schemas.openxmlformats.org/drawingml/2006/table">
            <a:tbl>
              <a:tblPr firstRow="1" bandRow="1">
                <a:tableStyleId>{5C22544A-7EE6-4342-B048-85BDC9FD1C3A}</a:tableStyleId>
              </a:tblPr>
              <a:tblGrid>
                <a:gridCol w="3733800"/>
                <a:gridCol w="4648200"/>
              </a:tblGrid>
              <a:tr h="370840">
                <a:tc>
                  <a:txBody>
                    <a:bodyPr/>
                    <a:lstStyle/>
                    <a:p>
                      <a:r>
                        <a:rPr lang="en-US" dirty="0" smtClean="0"/>
                        <a:t>Observation</a:t>
                      </a:r>
                      <a:endParaRPr lang="en-US" dirty="0"/>
                    </a:p>
                  </a:txBody>
                  <a:tcPr/>
                </a:tc>
                <a:tc>
                  <a:txBody>
                    <a:bodyPr/>
                    <a:lstStyle/>
                    <a:p>
                      <a:r>
                        <a:rPr lang="en-US" dirty="0" smtClean="0"/>
                        <a:t>Conclusion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Unless we ban W</a:t>
                      </a:r>
                      <a:r>
                        <a:rPr lang="en-US" baseline="-25000" dirty="0" smtClean="0"/>
                        <a:t>1</a:t>
                      </a:r>
                      <a:r>
                        <a:rPr lang="en-US" dirty="0" smtClean="0"/>
                        <a:t>,…,W</a:t>
                      </a:r>
                      <a:r>
                        <a:rPr lang="en-US" baseline="-25000" dirty="0" smtClean="0"/>
                        <a:t>K </a:t>
                      </a:r>
                      <a:r>
                        <a:rPr lang="en-US" dirty="0" smtClean="0"/>
                        <a:t>we have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p(1,</a:t>
                      </a:r>
                      <a:r>
                        <a:rPr lang="en-US" b="1" dirty="0" smtClean="0"/>
                        <a:t>A</a:t>
                      </a:r>
                      <a:r>
                        <a:rPr lang="en-US" b="1" baseline="-25000" dirty="0" smtClean="0"/>
                        <a:t>S</a:t>
                      </a:r>
                      <a:r>
                        <a:rPr lang="en-US" dirty="0" smtClean="0"/>
                        <a:t>) ≥ g/n. </a:t>
                      </a:r>
                      <a:endParaRPr lang="en-US" baseline="-25000" dirty="0" smtClean="0"/>
                    </a:p>
                    <a:p>
                      <a:endParaRPr lang="en-US" dirty="0"/>
                    </a:p>
                  </a:txBody>
                  <a:tcPr/>
                </a:tc>
                <a:tc>
                  <a:txBody>
                    <a:bodyPr/>
                    <a:lstStyle/>
                    <a:p>
                      <a:r>
                        <a:rPr lang="en-US" dirty="0" smtClean="0"/>
                        <a:t>For each </a:t>
                      </a:r>
                      <a:r>
                        <a:rPr lang="en-US" dirty="0" err="1" smtClean="0"/>
                        <a:t>i</a:t>
                      </a:r>
                      <a:r>
                        <a:rPr lang="en-US" dirty="0" smtClean="0"/>
                        <a:t>,</a:t>
                      </a:r>
                      <a:r>
                        <a:rPr lang="en-US" baseline="0" dirty="0" smtClean="0"/>
                        <a:t> we must ban </a:t>
                      </a:r>
                      <a:r>
                        <a:rPr lang="en-US" baseline="0" dirty="0" err="1" smtClean="0"/>
                        <a:t>R</a:t>
                      </a:r>
                      <a:r>
                        <a:rPr lang="en-US" baseline="-25000" dirty="0" err="1" smtClean="0"/>
                        <a:t>u,i</a:t>
                      </a:r>
                      <a:r>
                        <a:rPr lang="en-US" baseline="0" dirty="0" smtClean="0"/>
                        <a:t> for some vertex u.</a:t>
                      </a:r>
                      <a:endParaRPr lang="en-US" dirty="0"/>
                    </a:p>
                  </a:txBody>
                  <a:tcPr/>
                </a:tc>
              </a:tr>
              <a:tr h="370840">
                <a:tc>
                  <a:txBody>
                    <a:bodyPr/>
                    <a:lstStyle/>
                    <a:p>
                      <a:r>
                        <a:rPr lang="en-US" dirty="0" smtClean="0"/>
                        <a:t>If for any edge e = {</a:t>
                      </a:r>
                      <a:r>
                        <a:rPr lang="en-US" dirty="0" err="1" smtClean="0"/>
                        <a:t>u,v</a:t>
                      </a:r>
                      <a:r>
                        <a:rPr lang="en-US" dirty="0" smtClean="0"/>
                        <a:t>} we ban </a:t>
                      </a:r>
                    </a:p>
                    <a:p>
                      <a:r>
                        <a:rPr lang="en-US" dirty="0" smtClean="0"/>
                        <a:t>(u,v,1),…, (</a:t>
                      </a:r>
                      <a:r>
                        <a:rPr lang="en-US" dirty="0" err="1" smtClean="0"/>
                        <a:t>u,v,g</a:t>
                      </a:r>
                      <a:r>
                        <a:rPr lang="en-US" dirty="0" smtClean="0"/>
                        <a:t>) and (v,u,1),…,(</a:t>
                      </a:r>
                      <a:r>
                        <a:rPr lang="en-US" dirty="0" err="1" smtClean="0"/>
                        <a:t>v,u,g</a:t>
                      </a:r>
                      <a:r>
                        <a:rPr lang="en-US" dirty="0" smtClean="0"/>
                        <a:t>) then p(1,</a:t>
                      </a:r>
                      <a:r>
                        <a:rPr lang="en-US" b="1" dirty="0" smtClean="0"/>
                        <a:t>A</a:t>
                      </a:r>
                      <a:r>
                        <a:rPr lang="en-US" b="1" baseline="-25000" dirty="0" smtClean="0"/>
                        <a:t>S</a:t>
                      </a:r>
                      <a:r>
                        <a:rPr lang="en-US" dirty="0" smtClean="0"/>
                        <a:t>) ≥ g/n.</a:t>
                      </a:r>
                      <a:endParaRPr lang="en-US"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any edge e = {</a:t>
                      </a:r>
                      <a:r>
                        <a:rPr lang="en-US" dirty="0" err="1" smtClean="0"/>
                        <a:t>u,v</a:t>
                      </a:r>
                      <a:r>
                        <a:rPr lang="en-US" dirty="0" smtClean="0"/>
                        <a:t>}, and </a:t>
                      </a:r>
                      <a:r>
                        <a:rPr lang="en-US" dirty="0" err="1" smtClean="0"/>
                        <a:t>i,j</a:t>
                      </a:r>
                      <a:r>
                        <a:rPr lang="en-US" baseline="0" dirty="0" smtClean="0"/>
                        <a:t> </a:t>
                      </a:r>
                      <a:r>
                        <a:rPr lang="en-US" baseline="0" dirty="0" smtClean="0">
                          <a:sym typeface="Mathematica1Mono"/>
                        </a:rPr>
                        <a:t>[K] we cannot ban both </a:t>
                      </a:r>
                      <a:r>
                        <a:rPr lang="en-US" baseline="0" dirty="0" err="1" smtClean="0"/>
                        <a:t>R</a:t>
                      </a:r>
                      <a:r>
                        <a:rPr lang="en-US" baseline="-25000" dirty="0" err="1" smtClean="0"/>
                        <a:t>u,i</a:t>
                      </a:r>
                      <a:r>
                        <a:rPr lang="en-US" dirty="0" smtClean="0"/>
                        <a:t> and </a:t>
                      </a:r>
                      <a:r>
                        <a:rPr lang="en-US" baseline="0" dirty="0" err="1" smtClean="0"/>
                        <a:t>R</a:t>
                      </a:r>
                      <a:r>
                        <a:rPr lang="en-US" baseline="-25000" dirty="0" err="1" smtClean="0"/>
                        <a:t>v,j</a:t>
                      </a:r>
                      <a:r>
                        <a:rPr lang="en-US" dirty="0" smtClean="0"/>
                        <a:t>.</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ban (v,i,j,1),…,(</a:t>
                      </a:r>
                      <a:r>
                        <a:rPr lang="en-US" dirty="0" err="1" smtClean="0"/>
                        <a:t>v,i,j,g</a:t>
                      </a:r>
                      <a:r>
                        <a:rPr lang="en-US" dirty="0" smtClean="0"/>
                        <a:t>) and (v,j,i,1),…,(</a:t>
                      </a:r>
                      <a:r>
                        <a:rPr lang="en-US" dirty="0" err="1" smtClean="0"/>
                        <a:t>v,j,i,g</a:t>
                      </a:r>
                      <a:r>
                        <a:rPr lang="en-US" dirty="0" smtClean="0"/>
                        <a:t>) then p(1,</a:t>
                      </a:r>
                      <a:r>
                        <a:rPr lang="en-US" b="1" dirty="0" smtClean="0"/>
                        <a:t>A</a:t>
                      </a:r>
                      <a:r>
                        <a:rPr lang="en-US" b="1" baseline="-25000" dirty="0" smtClean="0"/>
                        <a:t>S</a:t>
                      </a:r>
                      <a:r>
                        <a:rPr lang="en-US" dirty="0" smtClean="0"/>
                        <a:t>) ≥ g/n.</a:t>
                      </a:r>
                      <a:endParaRPr lang="en-US" baseline="-25000" dirty="0" smtClean="0"/>
                    </a:p>
                    <a:p>
                      <a:endParaRPr lang="en-US" dirty="0"/>
                    </a:p>
                  </a:txBody>
                  <a:tcPr/>
                </a:tc>
                <a:tc>
                  <a:txBody>
                    <a:bodyPr/>
                    <a:lstStyle/>
                    <a:p>
                      <a:r>
                        <a:rPr lang="en-US" dirty="0" smtClean="0"/>
                        <a:t>For </a:t>
                      </a:r>
                      <a:r>
                        <a:rPr lang="en-US" dirty="0" err="1" smtClean="0"/>
                        <a:t>i</a:t>
                      </a:r>
                      <a:r>
                        <a:rPr lang="en-US" dirty="0" smtClean="0"/>
                        <a:t> </a:t>
                      </a:r>
                      <a:r>
                        <a:rPr lang="en-US" dirty="0" smtClean="0">
                          <a:sym typeface="Mathematica1"/>
                        </a:rPr>
                        <a:t></a:t>
                      </a:r>
                      <a:r>
                        <a:rPr lang="en-US" dirty="0" smtClean="0"/>
                        <a:t> j we cannot ban both </a:t>
                      </a:r>
                      <a:r>
                        <a:rPr lang="en-US" baseline="0" dirty="0" err="1" smtClean="0"/>
                        <a:t>R</a:t>
                      </a:r>
                      <a:r>
                        <a:rPr lang="en-US" baseline="-25000" dirty="0" err="1" smtClean="0"/>
                        <a:t>u,i</a:t>
                      </a:r>
                      <a:r>
                        <a:rPr lang="en-US" dirty="0" smtClean="0"/>
                        <a:t> and </a:t>
                      </a:r>
                      <a:r>
                        <a:rPr lang="en-US" baseline="0" dirty="0" err="1" smtClean="0"/>
                        <a:t>R</a:t>
                      </a:r>
                      <a:r>
                        <a:rPr lang="en-US" baseline="-25000" dirty="0" err="1" smtClean="0"/>
                        <a:t>u,j</a:t>
                      </a:r>
                      <a:r>
                        <a:rPr lang="en-US" dirty="0" smtClean="0"/>
                        <a:t>.</a:t>
                      </a:r>
                      <a:endParaRPr lang="en-US" dirty="0"/>
                    </a:p>
                  </a:txBody>
                  <a:tcPr/>
                </a:tc>
              </a:tr>
            </a:tbl>
          </a:graphicData>
        </a:graphic>
      </p:graphicFrame>
      <p:sp>
        <p:nvSpPr>
          <p:cNvPr id="10" name="Rectangle 9"/>
          <p:cNvSpPr/>
          <p:nvPr/>
        </p:nvSpPr>
        <p:spPr>
          <a:xfrm>
            <a:off x="1524000" y="2667000"/>
            <a:ext cx="556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Impossible unless there is an independent set of size K!</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42</a:t>
            </a:fld>
            <a:endParaRPr lang="en-US"/>
          </a:p>
        </p:txBody>
      </p:sp>
    </p:spTree>
    <p:extLst>
      <p:ext uri="{BB962C8B-B14F-4D97-AF65-F5344CB8AC3E}">
        <p14:creationId xmlns:p14="http://schemas.microsoft.com/office/powerpoint/2010/main" val="154059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graphicFrame>
        <p:nvGraphicFramePr>
          <p:cNvPr id="4" name="Content Placeholder 3"/>
          <p:cNvGraphicFramePr>
            <a:graphicFrameLocks noGrp="1"/>
          </p:cNvGraphicFramePr>
          <p:nvPr>
            <p:ph idx="1"/>
          </p:nvPr>
        </p:nvGraphicFramePr>
        <p:xfrm>
          <a:off x="457200" y="1600200"/>
          <a:ext cx="8229600" cy="2413000"/>
        </p:xfrm>
        <a:graphic>
          <a:graphicData uri="http://schemas.openxmlformats.org/drawingml/2006/table">
            <a:tbl>
              <a:tblPr firstRow="1" bandRow="1">
                <a:tableStyleId>{5C22544A-7EE6-4342-B048-85BDC9FD1C3A}</a:tableStyleId>
              </a:tblPr>
              <a:tblGrid>
                <a:gridCol w="4114800"/>
                <a:gridCol w="4114800"/>
              </a:tblGrid>
              <a:tr h="533400">
                <a:tc>
                  <a:txBody>
                    <a:bodyPr/>
                    <a:lstStyle/>
                    <a:p>
                      <a:r>
                        <a:rPr lang="en-US" sz="2800" dirty="0" smtClean="0"/>
                        <a:t>Independent</a:t>
                      </a:r>
                      <a:r>
                        <a:rPr lang="en-US" sz="2800" baseline="0" dirty="0" smtClean="0"/>
                        <a:t> Set of Size K?</a:t>
                      </a:r>
                      <a:endParaRPr lang="en-US" sz="2800" dirty="0"/>
                    </a:p>
                  </a:txBody>
                  <a:tcPr/>
                </a:tc>
                <a:tc>
                  <a:txBody>
                    <a:bodyPr/>
                    <a:lstStyle/>
                    <a:p>
                      <a:pPr algn="ctr"/>
                      <a:r>
                        <a:rPr lang="en-US" sz="2800" b="0" dirty="0" err="1" smtClean="0"/>
                        <a:t>max</a:t>
                      </a:r>
                      <a:r>
                        <a:rPr lang="en-US" sz="2800" b="0" baseline="-25000" dirty="0" err="1" smtClean="0"/>
                        <a:t>S</a:t>
                      </a:r>
                      <a:r>
                        <a:rPr lang="en-US" sz="2800" b="0" baseline="-25000" dirty="0" smtClean="0"/>
                        <a:t> </a:t>
                      </a:r>
                      <a:r>
                        <a:rPr lang="en-US" sz="2800" b="0" baseline="-25000" dirty="0" smtClean="0">
                          <a:sym typeface="Mathematica1"/>
                        </a:rPr>
                        <a:t></a:t>
                      </a:r>
                      <a:r>
                        <a:rPr lang="en-US" sz="2800" b="0" baseline="-25000" dirty="0" smtClean="0"/>
                        <a:t>[m]</a:t>
                      </a:r>
                      <a:r>
                        <a:rPr lang="en-US" sz="2800" b="0" dirty="0" smtClean="0"/>
                        <a:t> p(1,</a:t>
                      </a:r>
                      <a:r>
                        <a:rPr lang="en-US" sz="2800" b="1" dirty="0" smtClean="0"/>
                        <a:t>A</a:t>
                      </a:r>
                      <a:r>
                        <a:rPr lang="en-US" sz="2800" b="1" baseline="-25000" dirty="0" smtClean="0"/>
                        <a:t>S</a:t>
                      </a:r>
                      <a:r>
                        <a:rPr lang="en-US" sz="2800" b="0" dirty="0" smtClean="0"/>
                        <a:t>)</a:t>
                      </a:r>
                      <a:endParaRPr lang="en-US" sz="2800" b="0" dirty="0"/>
                    </a:p>
                  </a:txBody>
                  <a:tcPr/>
                </a:tc>
              </a:tr>
              <a:tr h="939800">
                <a:tc>
                  <a:txBody>
                    <a:bodyPr/>
                    <a:lstStyle/>
                    <a:p>
                      <a:r>
                        <a:rPr lang="en-US" sz="2800" dirty="0" smtClean="0"/>
                        <a:t>Yes</a:t>
                      </a:r>
                      <a:endParaRPr lang="en-US" sz="2800" dirty="0"/>
                    </a:p>
                  </a:txBody>
                  <a:tcPr/>
                </a:tc>
                <a:tc>
                  <a:txBody>
                    <a:bodyPr/>
                    <a:lstStyle/>
                    <a:p>
                      <a:r>
                        <a:rPr lang="en-US" sz="2800" dirty="0" smtClean="0"/>
                        <a:t>1/n</a:t>
                      </a:r>
                      <a:endParaRPr lang="en-US" sz="2800" dirty="0"/>
                    </a:p>
                  </a:txBody>
                  <a:tcPr/>
                </a:tc>
              </a:tr>
              <a:tr h="939800">
                <a:tc>
                  <a:txBody>
                    <a:bodyPr/>
                    <a:lstStyle/>
                    <a:p>
                      <a:r>
                        <a:rPr lang="en-US" sz="2800" dirty="0" smtClean="0"/>
                        <a:t>No</a:t>
                      </a:r>
                      <a:endParaRPr lang="en-US" sz="2800" dirty="0"/>
                    </a:p>
                  </a:txBody>
                  <a:tcPr/>
                </a:tc>
                <a:tc>
                  <a:txBody>
                    <a:bodyPr/>
                    <a:lstStyle/>
                    <a:p>
                      <a:r>
                        <a:rPr lang="en-US" sz="2800" dirty="0" smtClean="0"/>
                        <a:t>g/n        where</a:t>
                      </a:r>
                      <a:r>
                        <a:rPr lang="en-US" sz="2800" baseline="0" dirty="0" smtClean="0"/>
                        <a:t> n = O(g</a:t>
                      </a:r>
                      <a:r>
                        <a:rPr lang="en-US" sz="2800" baseline="30000" dirty="0" smtClean="0"/>
                        <a:t>3</a:t>
                      </a:r>
                      <a:r>
                        <a:rPr lang="en-US" sz="2800" baseline="0" dirty="0" smtClean="0"/>
                        <a:t>)</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43</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Rectangle 2"/>
          <p:cNvSpPr/>
          <p:nvPr/>
        </p:nvSpPr>
        <p:spPr>
          <a:xfrm>
            <a:off x="3200400" y="2983468"/>
            <a:ext cx="308098" cy="369332"/>
          </a:xfrm>
          <a:prstGeom prst="rect">
            <a:avLst/>
          </a:prstGeom>
        </p:spPr>
        <p:txBody>
          <a:bodyPr wrap="none">
            <a:spAutoFit/>
          </a:bodyPr>
          <a:lstStyle/>
          <a:p>
            <a:r>
              <a:rPr lang="en-US" b="1" dirty="0"/>
              <a:t>P</a:t>
            </a:r>
          </a:p>
        </p:txBody>
      </p:sp>
      <p:sp>
        <p:nvSpPr>
          <p:cNvPr id="7" name="Rectangle 6"/>
          <p:cNvSpPr/>
          <p:nvPr/>
        </p:nvSpPr>
        <p:spPr>
          <a:xfrm>
            <a:off x="457200" y="4572000"/>
            <a:ext cx="3428759" cy="523220"/>
          </a:xfrm>
          <a:prstGeom prst="rect">
            <a:avLst/>
          </a:prstGeom>
        </p:spPr>
        <p:txBody>
          <a:bodyPr wrap="none">
            <a:spAutoFit/>
          </a:bodyPr>
          <a:lstStyle/>
          <a:p>
            <a:r>
              <a:rPr lang="en-US" sz="2800" b="1" dirty="0"/>
              <a:t>Parameters: n, m, |P|</a:t>
            </a:r>
          </a:p>
        </p:txBody>
      </p:sp>
      <p:sp>
        <p:nvSpPr>
          <p:cNvPr id="5" name="Slide Number Placeholder 4"/>
          <p:cNvSpPr>
            <a:spLocks noGrp="1"/>
          </p:cNvSpPr>
          <p:nvPr>
            <p:ph type="sldNum" sz="quarter" idx="12"/>
          </p:nvPr>
        </p:nvSpPr>
        <p:spPr/>
        <p:txBody>
          <a:bodyPr/>
          <a:lstStyle/>
          <a:p>
            <a:fld id="{3107D062-7B78-4673-B89D-2359FA285A5D}" type="slidenum">
              <a:rPr lang="en-US" smtClean="0"/>
              <a:pPr/>
              <a:t>44</a:t>
            </a:fld>
            <a:endParaRPr lang="en-US"/>
          </a:p>
        </p:txBody>
      </p:sp>
      <p:sp>
        <p:nvSpPr>
          <p:cNvPr id="8" name="&quot;No&quot; Symbol 7"/>
          <p:cNvSpPr/>
          <p:nvPr/>
        </p:nvSpPr>
        <p:spPr>
          <a:xfrm>
            <a:off x="3205132" y="4495800"/>
            <a:ext cx="680825" cy="685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Difference: Positive vs. Negative</a:t>
            </a:r>
            <a:endParaRPr lang="en-US" dirty="0"/>
          </a:p>
        </p:txBody>
      </p:sp>
      <p:sp>
        <p:nvSpPr>
          <p:cNvPr id="3" name="Content Placeholder 2"/>
          <p:cNvSpPr>
            <a:spLocks noGrp="1"/>
          </p:cNvSpPr>
          <p:nvPr>
            <p:ph idx="1"/>
          </p:nvPr>
        </p:nvSpPr>
        <p:spPr/>
        <p:txBody>
          <a:bodyPr>
            <a:normAutofit/>
          </a:bodyPr>
          <a:lstStyle/>
          <a:p>
            <a:pPr>
              <a:buNone/>
            </a:pPr>
            <a:r>
              <a:rPr lang="en-US" dirty="0" smtClean="0"/>
              <a:t>Let</a:t>
            </a:r>
            <a:r>
              <a:rPr lang="en-US" b="1" dirty="0" smtClean="0"/>
              <a:t> </a:t>
            </a:r>
            <a:r>
              <a:rPr lang="en-US" dirty="0" smtClean="0"/>
              <a:t>S</a:t>
            </a:r>
            <a:r>
              <a:rPr lang="en-US" baseline="-25000" dirty="0" smtClean="0"/>
              <a:t> </a:t>
            </a:r>
            <a:r>
              <a:rPr lang="en-US" baseline="-25000" dirty="0"/>
              <a:t>w</a:t>
            </a:r>
            <a:r>
              <a:rPr lang="en-US" dirty="0"/>
              <a:t> = {</a:t>
            </a:r>
            <a:r>
              <a:rPr lang="en-US" dirty="0" err="1"/>
              <a:t>i</a:t>
            </a:r>
            <a:r>
              <a:rPr lang="en-US" dirty="0"/>
              <a:t> | w </a:t>
            </a:r>
            <a:r>
              <a:rPr lang="en-US" dirty="0">
                <a:sym typeface="Mathematica1Mono"/>
              </a:rPr>
              <a:t></a:t>
            </a:r>
            <a:r>
              <a:rPr lang="en-US" dirty="0"/>
              <a:t> </a:t>
            </a:r>
            <a:r>
              <a:rPr lang="en-US" dirty="0" err="1"/>
              <a:t>R</a:t>
            </a:r>
            <a:r>
              <a:rPr lang="en-US" baseline="-25000" dirty="0" err="1"/>
              <a:t>i</a:t>
            </a:r>
            <a:r>
              <a:rPr lang="en-US" dirty="0"/>
              <a:t>}  (all rules </a:t>
            </a:r>
            <a:r>
              <a:rPr lang="en-US" dirty="0" err="1"/>
              <a:t>R</a:t>
            </a:r>
            <a:r>
              <a:rPr lang="en-US" baseline="-25000" dirty="0" err="1"/>
              <a:t>i</a:t>
            </a:r>
            <a:r>
              <a:rPr lang="en-US" baseline="-25000" dirty="0"/>
              <a:t> </a:t>
            </a:r>
            <a:r>
              <a:rPr lang="en-US" dirty="0"/>
              <a:t>that contain w).</a:t>
            </a:r>
          </a:p>
          <a:p>
            <a:pPr>
              <a:buNone/>
            </a:pPr>
            <a:endParaRPr lang="en-US" b="1" dirty="0"/>
          </a:p>
          <a:p>
            <a:pPr>
              <a:buNone/>
            </a:pPr>
            <a:r>
              <a:rPr lang="en-US" b="1" dirty="0" smtClean="0"/>
              <a:t>Negative </a:t>
            </a:r>
            <a:r>
              <a:rPr lang="en-US" b="1" dirty="0" smtClean="0"/>
              <a:t>Rules: </a:t>
            </a:r>
            <a:r>
              <a:rPr lang="en-US" dirty="0" smtClean="0"/>
              <a:t>Ban w - activate </a:t>
            </a:r>
            <a:r>
              <a:rPr lang="en-US" i="1" dirty="0" smtClean="0"/>
              <a:t>any </a:t>
            </a:r>
            <a:r>
              <a:rPr lang="en-US" dirty="0" smtClean="0"/>
              <a:t>rule </a:t>
            </a:r>
            <a:r>
              <a:rPr lang="en-US" dirty="0" smtClean="0"/>
              <a:t>in S</a:t>
            </a:r>
            <a:r>
              <a:rPr lang="en-US" baseline="-25000" dirty="0" smtClean="0"/>
              <a:t>w</a:t>
            </a:r>
            <a:r>
              <a:rPr lang="en-US" dirty="0" smtClean="0"/>
              <a:t>.</a:t>
            </a:r>
          </a:p>
          <a:p>
            <a:pPr>
              <a:buNone/>
            </a:pPr>
            <a:endParaRPr lang="en-US" b="1" dirty="0" smtClean="0"/>
          </a:p>
          <a:p>
            <a:pPr>
              <a:buNone/>
            </a:pPr>
            <a:r>
              <a:rPr lang="en-US" b="1" dirty="0" smtClean="0"/>
              <a:t>Positive </a:t>
            </a:r>
            <a:r>
              <a:rPr lang="en-US" b="1" dirty="0" smtClean="0"/>
              <a:t>Rules: </a:t>
            </a:r>
            <a:r>
              <a:rPr lang="en-US" dirty="0" smtClean="0"/>
              <a:t>Ban w by deactivate </a:t>
            </a:r>
            <a:r>
              <a:rPr lang="en-US" i="1" dirty="0" smtClean="0"/>
              <a:t>all</a:t>
            </a:r>
            <a:r>
              <a:rPr lang="en-US" dirty="0" smtClean="0"/>
              <a:t> rules S</a:t>
            </a:r>
            <a:r>
              <a:rPr lang="en-US" baseline="-25000" dirty="0" smtClean="0"/>
              <a:t>w</a:t>
            </a:r>
            <a:r>
              <a:rPr lang="en-US" dirty="0" smtClean="0"/>
              <a:t>.</a:t>
            </a:r>
            <a:endParaRPr lang="en-US" baseline="-25000" dirty="0" smtClean="0"/>
          </a:p>
          <a:p>
            <a:pPr>
              <a:buNone/>
            </a:pPr>
            <a:endParaRPr lang="en-US" baseline="-25000" dirty="0" smtClean="0"/>
          </a:p>
          <a:p>
            <a:pPr>
              <a:buNone/>
            </a:pPr>
            <a:endParaRPr lang="en-US" baseline="-25000" dirty="0" smtClean="0"/>
          </a:p>
          <a:p>
            <a:pPr>
              <a:buNone/>
            </a:pPr>
            <a:endParaRPr lang="en-US" i="1" baseline="-25000" dirty="0" smtClean="0"/>
          </a:p>
          <a:p>
            <a:pPr>
              <a:buNone/>
            </a:pPr>
            <a:endParaRPr lang="en-US" i="1" baseline="-25000" dirty="0"/>
          </a:p>
        </p:txBody>
      </p:sp>
      <p:sp>
        <p:nvSpPr>
          <p:cNvPr id="5" name="TextBox 4"/>
          <p:cNvSpPr txBox="1"/>
          <p:nvPr/>
        </p:nvSpPr>
        <p:spPr>
          <a:xfrm>
            <a:off x="1504950" y="3200399"/>
            <a:ext cx="6759927" cy="461665"/>
          </a:xfrm>
          <a:prstGeom prst="rect">
            <a:avLst/>
          </a:prstGeom>
          <a:noFill/>
        </p:spPr>
        <p:txBody>
          <a:bodyPr wrap="square" rtlCol="0">
            <a:spAutoFit/>
          </a:bodyPr>
          <a:lstStyle/>
          <a:p>
            <a:r>
              <a:rPr lang="en-US" sz="2400" dirty="0" smtClean="0"/>
              <a:t> </a:t>
            </a:r>
            <a:endParaRPr lang="en-US" sz="2400" baseline="-25000" dirty="0"/>
          </a:p>
        </p:txBody>
      </p:sp>
      <p:sp>
        <p:nvSpPr>
          <p:cNvPr id="6" name="Slide Number Placeholder 5"/>
          <p:cNvSpPr>
            <a:spLocks noGrp="1"/>
          </p:cNvSpPr>
          <p:nvPr>
            <p:ph type="sldNum" sz="quarter" idx="12"/>
          </p:nvPr>
        </p:nvSpPr>
        <p:spPr/>
        <p:txBody>
          <a:bodyPr/>
          <a:lstStyle/>
          <a:p>
            <a:fld id="{3107D062-7B78-4673-B89D-2359FA285A5D}"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a:t>
            </a:r>
            <a:endParaRPr lang="en-US" dirty="0"/>
          </a:p>
        </p:txBody>
      </p:sp>
      <p:sp>
        <p:nvSpPr>
          <p:cNvPr id="4" name="Rectangle 3"/>
          <p:cNvSpPr/>
          <p:nvPr/>
        </p:nvSpPr>
        <p:spPr>
          <a:xfrm>
            <a:off x="533400" y="1600200"/>
            <a:ext cx="83820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85800" y="1752600"/>
            <a:ext cx="78486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Fact: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Let </a:t>
            </a:r>
            <a:r>
              <a:rPr lang="en-US" sz="3200" dirty="0" smtClean="0"/>
              <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{1,…m} denote the</a:t>
            </a:r>
            <a:r>
              <a:rPr kumimoji="0" lang="en-US" sz="3200" b="0" i="0" u="none" strike="noStrike" kern="1200" cap="none" spc="0" normalizeH="0" noProof="0" dirty="0" smtClean="0">
                <a:ln>
                  <a:noFill/>
                </a:ln>
                <a:solidFill>
                  <a:schemeClr val="tx1"/>
                </a:solidFill>
                <a:effectLst/>
                <a:uLnTx/>
                <a:uFillTx/>
                <a:latin typeface="+mn-lt"/>
                <a:ea typeface="+mn-ea"/>
                <a:cs typeface="+mn-cs"/>
                <a:sym typeface="Mathematica1Mono"/>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optimal solution, and let S</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
              </a:rPr>
              <a:t> S* then</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a:t>
            </a:r>
            <a:r>
              <a:rPr lang="en-US" sz="3200" noProof="0" dirty="0" smtClean="0">
                <a:sym typeface="Mathematica1Mono"/>
              </a:rPr>
              <a:t>either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  (1) </a:t>
            </a:r>
            <a:r>
              <a:rPr lang="en-US" sz="3200" noProof="0" dirty="0" smtClean="0">
                <a:sym typeface="Mathematica1Mono"/>
              </a:rPr>
              <a:t>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 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or       (S is optimal)</a:t>
            </a: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lvl="0" indent="-342900">
              <a:spcBef>
                <a:spcPct val="20000"/>
              </a:spcBef>
            </a:pPr>
            <a:r>
              <a:rPr lang="en-US" sz="3200" dirty="0" smtClean="0">
                <a:sym typeface="Mathematica1Mono"/>
              </a:rPr>
              <a:t>  (2) S-</a:t>
            </a:r>
            <a:r>
              <a:rPr lang="en-US" sz="3200" dirty="0" err="1" smtClean="0">
                <a:sym typeface="Mathematica1Mono"/>
              </a:rPr>
              <a:t>S</a:t>
            </a:r>
            <a:r>
              <a:rPr lang="en-US" sz="3200" baseline="-25000" dirty="0" err="1" smtClean="0">
                <a:sym typeface="Mathematica1Mono"/>
              </a:rPr>
              <a:t>w</a:t>
            </a:r>
            <a:r>
              <a:rPr lang="en-US" sz="3200" dirty="0" smtClean="0">
                <a:sym typeface="Mathematica1"/>
              </a:rPr>
              <a:t>  S*, where Pr[</a:t>
            </a:r>
            <a:r>
              <a:rPr lang="en-US" sz="3200" dirty="0" err="1" smtClean="0">
                <a:sym typeface="Mathematica1"/>
              </a:rPr>
              <a:t>w|</a:t>
            </a:r>
            <a:r>
              <a:rPr lang="en-US" sz="3200" b="1" dirty="0" err="1" smtClean="0">
                <a:sym typeface="Mathematica1Mono"/>
              </a:rPr>
              <a:t>A</a:t>
            </a:r>
            <a:r>
              <a:rPr lang="en-US" sz="3200" b="1" baseline="-25000" dirty="0" err="1" smtClean="0">
                <a:sym typeface="Mathematica1Mono"/>
              </a:rPr>
              <a:t>S</a:t>
            </a:r>
            <a:r>
              <a:rPr lang="en-US" sz="3200" dirty="0" smtClean="0">
                <a:sym typeface="Mathematica1"/>
              </a:rPr>
              <a:t>] =</a:t>
            </a:r>
            <a:r>
              <a:rPr lang="en-US" sz="3200" dirty="0" smtClean="0">
                <a:sym typeface="Mathematica1Mono"/>
              </a:rPr>
              <a:t> p(1,</a:t>
            </a:r>
            <a:r>
              <a:rPr lang="en-US" sz="3200" b="1" dirty="0" smtClean="0">
                <a:sym typeface="Mathematica1Mono"/>
              </a:rPr>
              <a:t>A</a:t>
            </a:r>
            <a:r>
              <a:rPr lang="en-US" sz="3200" b="1" baseline="-25000" dirty="0" smtClean="0">
                <a:sym typeface="Mathematica1Mono"/>
              </a:rPr>
              <a:t>S</a:t>
            </a:r>
            <a:r>
              <a:rPr lang="en-US" sz="3200" dirty="0" smtClean="0">
                <a:sym typeface="Mathematica1Mono"/>
              </a:rPr>
              <a:t>).</a:t>
            </a:r>
            <a:endParaRPr lang="en-US" sz="3200" dirty="0" smtClean="0">
              <a:sym typeface="Mathematica1"/>
            </a:endParaRPr>
          </a:p>
          <a:p>
            <a:pPr marL="342900" lvl="0" indent="-342900" algn="ctr">
              <a:spcBef>
                <a:spcPct val="20000"/>
              </a:spcBef>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Arrow Connector 6"/>
          <p:cNvCxnSpPr/>
          <p:nvPr/>
        </p:nvCxnSpPr>
        <p:spPr>
          <a:xfrm flipV="1">
            <a:off x="1295400" y="4038600"/>
            <a:ext cx="685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4953000"/>
            <a:ext cx="6759927" cy="461665"/>
          </a:xfrm>
          <a:prstGeom prst="rect">
            <a:avLst/>
          </a:prstGeom>
          <a:noFill/>
        </p:spPr>
        <p:txBody>
          <a:bodyPr wrap="none" rtlCol="0">
            <a:spAutoFit/>
          </a:bodyPr>
          <a:lstStyle/>
          <a:p>
            <a:r>
              <a:rPr lang="en-US" sz="2400" dirty="0" smtClean="0"/>
              <a:t>All rules </a:t>
            </a:r>
            <a:r>
              <a:rPr lang="en-US" sz="2400" dirty="0" err="1" smtClean="0"/>
              <a:t>R</a:t>
            </a:r>
            <a:r>
              <a:rPr lang="en-US" sz="2400" baseline="-25000" dirty="0" err="1" smtClean="0"/>
              <a:t>i</a:t>
            </a:r>
            <a:r>
              <a:rPr lang="en-US" sz="2400" baseline="-25000" dirty="0" smtClean="0"/>
              <a:t> </a:t>
            </a:r>
            <a:r>
              <a:rPr lang="en-US" sz="2400" dirty="0" smtClean="0"/>
              <a:t>that contain the most popular word in </a:t>
            </a:r>
            <a:r>
              <a:rPr lang="en-US" sz="2400" b="1" dirty="0" smtClean="0">
                <a:sym typeface="Mathematica1Mono"/>
              </a:rPr>
              <a:t>A</a:t>
            </a:r>
            <a:r>
              <a:rPr lang="en-US" sz="2400" b="1" baseline="-25000" dirty="0" smtClean="0">
                <a:sym typeface="Mathematica1Mono"/>
              </a:rPr>
              <a:t>S</a:t>
            </a:r>
            <a:r>
              <a:rPr lang="en-US" sz="2400" dirty="0" smtClean="0"/>
              <a:t>. </a:t>
            </a:r>
            <a:endParaRPr lang="en-US" sz="2400" baseline="-250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46</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a:t>
            </a:r>
            <a:endParaRPr lang="en-US" dirty="0"/>
          </a:p>
        </p:txBody>
      </p:sp>
      <p:sp>
        <p:nvSpPr>
          <p:cNvPr id="4" name="Rectangle 3"/>
          <p:cNvSpPr/>
          <p:nvPr/>
        </p:nvSpPr>
        <p:spPr>
          <a:xfrm>
            <a:off x="533400" y="1600200"/>
            <a:ext cx="83820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85800" y="1752600"/>
            <a:ext cx="78486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Fact: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Let </a:t>
            </a:r>
            <a:r>
              <a:rPr lang="en-US" sz="3200" dirty="0" smtClean="0"/>
              <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{1,…m} denote the</a:t>
            </a:r>
            <a:r>
              <a:rPr kumimoji="0" lang="en-US" sz="3200" b="0" i="0" u="none" strike="noStrike" kern="1200" cap="none" spc="0" normalizeH="0" noProof="0" dirty="0" smtClean="0">
                <a:ln>
                  <a:noFill/>
                </a:ln>
                <a:solidFill>
                  <a:schemeClr val="tx1"/>
                </a:solidFill>
                <a:effectLst/>
                <a:uLnTx/>
                <a:uFillTx/>
                <a:latin typeface="+mn-lt"/>
                <a:ea typeface="+mn-ea"/>
                <a:cs typeface="+mn-cs"/>
                <a:sym typeface="Mathematica1Mono"/>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optimal solution, and let S</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
              </a:rPr>
              <a:t> S* then</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Mathematica1Mono"/>
              </a:rPr>
              <a:t> </a:t>
            </a:r>
            <a:r>
              <a:rPr lang="en-US" sz="3200" noProof="0" dirty="0" smtClean="0">
                <a:sym typeface="Mathematica1Mono"/>
              </a:rPr>
              <a:t>either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  (1) </a:t>
            </a:r>
            <a:r>
              <a:rPr lang="en-US" sz="3200" noProof="0" dirty="0" smtClean="0">
                <a:sym typeface="Mathematica1Mono"/>
              </a:rPr>
              <a:t>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 p(1,</a:t>
            </a:r>
            <a:r>
              <a:rPr lang="en-US" sz="3200" b="1" noProof="0" dirty="0" smtClean="0">
                <a:sym typeface="Mathematica1Mono"/>
              </a:rPr>
              <a:t>A</a:t>
            </a:r>
            <a:r>
              <a:rPr lang="en-US" sz="3200" b="1" baseline="-25000" noProof="0" dirty="0" smtClean="0">
                <a:sym typeface="Mathematica1Mono"/>
              </a:rPr>
              <a:t>S*</a:t>
            </a:r>
            <a:r>
              <a:rPr lang="en-US" sz="3200" noProof="0" dirty="0" smtClean="0">
                <a:sym typeface="Mathematica1Mono"/>
              </a:rPr>
              <a:t>), or       (S is optimal)</a:t>
            </a: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lvl="0" indent="-342900">
              <a:spcBef>
                <a:spcPct val="20000"/>
              </a:spcBef>
            </a:pPr>
            <a:r>
              <a:rPr lang="en-US" sz="3200" dirty="0" smtClean="0">
                <a:sym typeface="Mathematica1Mono"/>
              </a:rPr>
              <a:t>  (2) S-</a:t>
            </a:r>
            <a:r>
              <a:rPr lang="en-US" sz="3200" dirty="0" err="1" smtClean="0">
                <a:sym typeface="Mathematica1Mono"/>
              </a:rPr>
              <a:t>S</a:t>
            </a:r>
            <a:r>
              <a:rPr lang="en-US" sz="3200" baseline="-25000" dirty="0" err="1" smtClean="0">
                <a:sym typeface="Mathematica1Mono"/>
              </a:rPr>
              <a:t>w</a:t>
            </a:r>
            <a:r>
              <a:rPr lang="en-US" sz="3200" dirty="0" smtClean="0">
                <a:sym typeface="Mathematica1"/>
              </a:rPr>
              <a:t>  S*, where Pr[</a:t>
            </a:r>
            <a:r>
              <a:rPr lang="en-US" sz="3200" dirty="0" err="1" smtClean="0">
                <a:sym typeface="Mathematica1"/>
              </a:rPr>
              <a:t>w|</a:t>
            </a:r>
            <a:r>
              <a:rPr lang="en-US" sz="3200" b="1" dirty="0" err="1" smtClean="0">
                <a:sym typeface="Mathematica1Mono"/>
              </a:rPr>
              <a:t>A</a:t>
            </a:r>
            <a:r>
              <a:rPr lang="en-US" sz="3200" b="1" baseline="-25000" dirty="0" err="1" smtClean="0">
                <a:sym typeface="Mathematica1Mono"/>
              </a:rPr>
              <a:t>S</a:t>
            </a:r>
            <a:r>
              <a:rPr lang="en-US" sz="3200" dirty="0" smtClean="0">
                <a:sym typeface="Mathematica1"/>
              </a:rPr>
              <a:t>] =</a:t>
            </a:r>
            <a:r>
              <a:rPr lang="en-US" sz="3200" dirty="0" smtClean="0">
                <a:sym typeface="Mathematica1Mono"/>
              </a:rPr>
              <a:t> p(1,</a:t>
            </a:r>
            <a:r>
              <a:rPr lang="en-US" sz="3200" b="1" dirty="0" smtClean="0">
                <a:sym typeface="Mathematica1Mono"/>
              </a:rPr>
              <a:t>A</a:t>
            </a:r>
            <a:r>
              <a:rPr lang="en-US" sz="3200" b="1" baseline="-25000" dirty="0" smtClean="0">
                <a:sym typeface="Mathematica1Mono"/>
              </a:rPr>
              <a:t>S</a:t>
            </a:r>
            <a:r>
              <a:rPr lang="en-US" sz="3200" dirty="0" smtClean="0">
                <a:sym typeface="Mathematica1Mono"/>
              </a:rPr>
              <a:t>).</a:t>
            </a:r>
            <a:endParaRPr lang="en-US" sz="3200" dirty="0" smtClean="0">
              <a:sym typeface="Mathematica1"/>
            </a:endParaRPr>
          </a:p>
          <a:p>
            <a:pPr marL="342900" lvl="0" indent="-342900" algn="ctr">
              <a:spcBef>
                <a:spcPct val="20000"/>
              </a:spcBef>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533400" y="4267200"/>
            <a:ext cx="8001000" cy="3046988"/>
          </a:xfrm>
          <a:prstGeom prst="rect">
            <a:avLst/>
          </a:prstGeom>
          <a:noFill/>
        </p:spPr>
        <p:txBody>
          <a:bodyPr wrap="square" rtlCol="0">
            <a:spAutoFit/>
          </a:bodyPr>
          <a:lstStyle/>
          <a:p>
            <a:r>
              <a:rPr lang="en-US" sz="2400" b="1" dirty="0" smtClean="0">
                <a:sym typeface="Mathematica1Mono"/>
              </a:rPr>
              <a:t>Proof: </a:t>
            </a:r>
            <a:r>
              <a:rPr lang="en-US" sz="2400" dirty="0" smtClean="0">
                <a:sym typeface="Mathematica1Mono"/>
              </a:rPr>
              <a:t>Suppose for contradiction that w </a:t>
            </a:r>
            <a:r>
              <a:rPr lang="en-US" sz="2400" dirty="0" smtClean="0">
                <a:sym typeface="Mathematica1"/>
              </a:rPr>
              <a:t> </a:t>
            </a:r>
            <a:r>
              <a:rPr lang="en-US" sz="2400" b="1" dirty="0" smtClean="0">
                <a:sym typeface="Mathematica1Mono"/>
              </a:rPr>
              <a:t>A</a:t>
            </a:r>
            <a:r>
              <a:rPr lang="en-US" sz="2400" b="1" baseline="-25000" dirty="0" smtClean="0">
                <a:sym typeface="Mathematica1Mono"/>
              </a:rPr>
              <a:t>S*</a:t>
            </a:r>
            <a:r>
              <a:rPr lang="en-US" sz="2400" dirty="0" smtClean="0">
                <a:sym typeface="Mathematica1"/>
              </a:rPr>
              <a:t>, and observe that</a:t>
            </a:r>
          </a:p>
          <a:p>
            <a:r>
              <a:rPr lang="en-US" sz="2400" dirty="0" smtClean="0">
                <a:sym typeface="Mathematica1"/>
              </a:rPr>
              <a:t>                                                                         .</a:t>
            </a:r>
          </a:p>
          <a:p>
            <a:endParaRPr lang="en-US" sz="2400" dirty="0" smtClean="0">
              <a:sym typeface="Mathematica1"/>
            </a:endParaRPr>
          </a:p>
          <a:p>
            <a:r>
              <a:rPr lang="en-US" sz="2400" dirty="0" smtClean="0">
                <a:sym typeface="Mathematica1"/>
              </a:rPr>
              <a:t>Therefore,                                                                  . Contradiction!</a:t>
            </a:r>
          </a:p>
          <a:p>
            <a:endParaRPr lang="en-US" dirty="0" smtClean="0">
              <a:sym typeface="Mathematica1"/>
            </a:endParaRPr>
          </a:p>
          <a:p>
            <a:endParaRPr lang="en-US" dirty="0" smtClean="0">
              <a:sym typeface="Mathematica1"/>
            </a:endParaRPr>
          </a:p>
          <a:p>
            <a:endParaRPr lang="en-US" dirty="0" smtClean="0">
              <a:sym typeface="Mathematica1"/>
            </a:endParaRPr>
          </a:p>
          <a:p>
            <a:endParaRPr lang="en-US" dirty="0"/>
          </a:p>
        </p:txBody>
      </p:sp>
      <p:graphicFrame>
        <p:nvGraphicFramePr>
          <p:cNvPr id="12" name="Object 11"/>
          <p:cNvGraphicFramePr>
            <a:graphicFrameLocks noChangeAspect="1"/>
          </p:cNvGraphicFramePr>
          <p:nvPr/>
        </p:nvGraphicFramePr>
        <p:xfrm>
          <a:off x="2590800" y="4952999"/>
          <a:ext cx="3009212" cy="609601"/>
        </p:xfrm>
        <a:graphic>
          <a:graphicData uri="http://schemas.openxmlformats.org/presentationml/2006/ole">
            <mc:AlternateContent xmlns:mc="http://schemas.openxmlformats.org/markup-compatibility/2006">
              <mc:Choice xmlns:v="urn:schemas-microsoft-com:vml" Requires="v">
                <p:oleObj spid="_x0000_s62644" name="Equation" r:id="rId4" imgW="1562040" imgH="342720" progId="Equation.3">
                  <p:embed/>
                </p:oleObj>
              </mc:Choice>
              <mc:Fallback>
                <p:oleObj name="Equation" r:id="rId4" imgW="1562040" imgH="3427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952999"/>
                        <a:ext cx="3009212"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7" name="Object 3"/>
          <p:cNvGraphicFramePr>
            <a:graphicFrameLocks noChangeAspect="1"/>
          </p:cNvGraphicFramePr>
          <p:nvPr/>
        </p:nvGraphicFramePr>
        <p:xfrm>
          <a:off x="1925638" y="5791200"/>
          <a:ext cx="4551362" cy="457200"/>
        </p:xfrm>
        <a:graphic>
          <a:graphicData uri="http://schemas.openxmlformats.org/presentationml/2006/ole">
            <mc:AlternateContent xmlns:mc="http://schemas.openxmlformats.org/markup-compatibility/2006">
              <mc:Choice xmlns:v="urn:schemas-microsoft-com:vml" Requires="v">
                <p:oleObj spid="_x0000_s62645" name="Equation" r:id="rId6" imgW="2145960" imgH="228600" progId="Equation.3">
                  <p:embed/>
                </p:oleObj>
              </mc:Choice>
              <mc:Fallback>
                <p:oleObj name="Equation" r:id="rId6" imgW="214596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638" y="5791200"/>
                        <a:ext cx="45513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47</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Rules Algorithm</a:t>
            </a:r>
            <a:endParaRPr lang="en-US" dirty="0"/>
          </a:p>
        </p:txBody>
      </p:sp>
      <p:sp>
        <p:nvSpPr>
          <p:cNvPr id="3" name="Content Placeholder 2"/>
          <p:cNvSpPr>
            <a:spLocks noGrp="1"/>
          </p:cNvSpPr>
          <p:nvPr>
            <p:ph idx="1"/>
          </p:nvPr>
        </p:nvSpPr>
        <p:spPr/>
        <p:txBody>
          <a:bodyPr/>
          <a:lstStyle/>
          <a:p>
            <a:pPr>
              <a:buNone/>
            </a:pPr>
            <a:r>
              <a:rPr lang="en-US" b="1" dirty="0" smtClean="0"/>
              <a:t>Iterative Elimination:</a:t>
            </a:r>
          </a:p>
          <a:p>
            <a:pPr>
              <a:buNone/>
            </a:pPr>
            <a:r>
              <a:rPr lang="en-US" b="1" dirty="0" smtClean="0"/>
              <a:t> </a:t>
            </a:r>
            <a:r>
              <a:rPr lang="en-US" i="1" dirty="0" smtClean="0"/>
              <a:t>Initialize: </a:t>
            </a:r>
            <a:r>
              <a:rPr lang="en-US" dirty="0" smtClean="0"/>
              <a:t>S</a:t>
            </a:r>
            <a:r>
              <a:rPr lang="en-US" baseline="-25000" dirty="0" smtClean="0"/>
              <a:t>0</a:t>
            </a:r>
            <a:r>
              <a:rPr lang="en-US" dirty="0" smtClean="0"/>
              <a:t> = {1,…,m}</a:t>
            </a:r>
          </a:p>
          <a:p>
            <a:pPr>
              <a:buNone/>
            </a:pPr>
            <a:r>
              <a:rPr lang="en-US" b="1" dirty="0" smtClean="0"/>
              <a:t> </a:t>
            </a:r>
            <a:r>
              <a:rPr lang="en-US" i="1" dirty="0" smtClean="0"/>
              <a:t>Repeat:</a:t>
            </a:r>
          </a:p>
          <a:p>
            <a:pPr>
              <a:buNone/>
            </a:pPr>
            <a:r>
              <a:rPr lang="en-US" b="1" dirty="0" smtClean="0"/>
              <a:t>    </a:t>
            </a:r>
            <a:r>
              <a:rPr lang="en-US" dirty="0" smtClean="0"/>
              <a:t>(Ban</a:t>
            </a:r>
            <a:r>
              <a:rPr lang="en-US" b="1" dirty="0" smtClean="0"/>
              <a:t> </a:t>
            </a:r>
            <a:r>
              <a:rPr lang="en-US" dirty="0" smtClean="0"/>
              <a:t>w - current most popular password) </a:t>
            </a:r>
          </a:p>
          <a:p>
            <a:pPr>
              <a:buNone/>
            </a:pPr>
            <a:r>
              <a:rPr lang="en-US" b="1" dirty="0" smtClean="0"/>
              <a:t>	</a:t>
            </a:r>
            <a:r>
              <a:rPr lang="en-US" dirty="0" smtClean="0"/>
              <a:t>S</a:t>
            </a:r>
            <a:r>
              <a:rPr lang="en-US" baseline="-25000" dirty="0" smtClean="0"/>
              <a:t>i+1</a:t>
            </a:r>
            <a:r>
              <a:rPr lang="en-US" dirty="0" smtClean="0"/>
              <a:t> = S</a:t>
            </a:r>
            <a:r>
              <a:rPr lang="en-US" baseline="-25000" dirty="0" smtClean="0"/>
              <a:t>i </a:t>
            </a:r>
            <a:r>
              <a:rPr lang="en-US" dirty="0" smtClean="0"/>
              <a:t>– </a:t>
            </a:r>
            <a:r>
              <a:rPr lang="en-US" dirty="0" err="1" smtClean="0"/>
              <a:t>S</a:t>
            </a:r>
            <a:r>
              <a:rPr lang="en-US" baseline="-25000" dirty="0" err="1" smtClean="0"/>
              <a:t>w</a:t>
            </a:r>
            <a:r>
              <a:rPr lang="en-US" baseline="-25000" dirty="0" smtClean="0"/>
              <a:t> </a:t>
            </a:r>
          </a:p>
          <a:p>
            <a:pPr>
              <a:buNone/>
            </a:pPr>
            <a:endParaRPr lang="en-US" baseline="-25000" dirty="0" smtClean="0"/>
          </a:p>
          <a:p>
            <a:pPr>
              <a:buNone/>
            </a:pPr>
            <a:r>
              <a:rPr lang="en-US" b="1" dirty="0" smtClean="0"/>
              <a:t>Claim: </a:t>
            </a:r>
            <a:r>
              <a:rPr lang="en-US" dirty="0" smtClean="0"/>
              <a:t>One of the </a:t>
            </a:r>
            <a:r>
              <a:rPr lang="en-US" dirty="0" err="1" smtClean="0"/>
              <a:t>S</a:t>
            </a:r>
            <a:r>
              <a:rPr lang="en-US" baseline="-25000" dirty="0" err="1" smtClean="0"/>
              <a:t>i</a:t>
            </a:r>
            <a:r>
              <a:rPr lang="en-US" dirty="0" err="1" smtClean="0"/>
              <a:t>’s</a:t>
            </a:r>
            <a:r>
              <a:rPr lang="en-US" dirty="0" smtClean="0"/>
              <a:t> must be the optimal solution! </a:t>
            </a:r>
          </a:p>
          <a:p>
            <a:pPr>
              <a:buNone/>
            </a:pPr>
            <a:endParaRPr lang="en-US" baseline="-25000"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Predictable Passwords</a:t>
            </a:r>
            <a:endParaRPr lang="en-US" dirty="0"/>
          </a:p>
        </p:txBody>
      </p:sp>
      <p:sp>
        <p:nvSpPr>
          <p:cNvPr id="3" name="Content Placeholder 2"/>
          <p:cNvSpPr>
            <a:spLocks noGrp="1"/>
          </p:cNvSpPr>
          <p:nvPr>
            <p:ph idx="1"/>
          </p:nvPr>
        </p:nvSpPr>
        <p:spPr>
          <a:xfrm>
            <a:off x="5943600" y="1676400"/>
            <a:ext cx="8229600" cy="4525963"/>
          </a:xfrm>
        </p:spPr>
        <p:txBody>
          <a:bodyPr>
            <a:normAutofit fontScale="77500" lnSpcReduction="20000"/>
          </a:bodyPr>
          <a:lstStyle/>
          <a:p>
            <a:pPr>
              <a:buNone/>
            </a:pPr>
            <a:r>
              <a:rPr lang="en-US" dirty="0" smtClean="0"/>
              <a:t>1. password</a:t>
            </a:r>
          </a:p>
          <a:p>
            <a:pPr>
              <a:buNone/>
            </a:pPr>
            <a:r>
              <a:rPr lang="en-US" dirty="0" smtClean="0"/>
              <a:t>2. 123456</a:t>
            </a:r>
          </a:p>
          <a:p>
            <a:pPr>
              <a:buNone/>
            </a:pPr>
            <a:r>
              <a:rPr lang="en-US" dirty="0" smtClean="0"/>
              <a:t>3. 12345678</a:t>
            </a:r>
          </a:p>
          <a:p>
            <a:pPr>
              <a:buNone/>
            </a:pPr>
            <a:r>
              <a:rPr lang="en-US" dirty="0" smtClean="0"/>
              <a:t>4. abc123</a:t>
            </a:r>
          </a:p>
          <a:p>
            <a:pPr>
              <a:buNone/>
            </a:pPr>
            <a:r>
              <a:rPr lang="en-US" dirty="0" smtClean="0"/>
              <a:t>5. qwerty</a:t>
            </a:r>
          </a:p>
          <a:p>
            <a:pPr>
              <a:buNone/>
            </a:pPr>
            <a:r>
              <a:rPr lang="en-US" dirty="0" smtClean="0"/>
              <a:t>6. monkey</a:t>
            </a:r>
          </a:p>
          <a:p>
            <a:pPr>
              <a:buNone/>
            </a:pPr>
            <a:r>
              <a:rPr lang="en-US" dirty="0" smtClean="0"/>
              <a:t>7. </a:t>
            </a:r>
            <a:r>
              <a:rPr lang="en-US" dirty="0" err="1" smtClean="0"/>
              <a:t>letmein</a:t>
            </a:r>
            <a:endParaRPr lang="en-US" dirty="0" smtClean="0"/>
          </a:p>
          <a:p>
            <a:pPr>
              <a:buNone/>
            </a:pPr>
            <a:r>
              <a:rPr lang="en-US" dirty="0" smtClean="0"/>
              <a:t>8. dragon</a:t>
            </a:r>
          </a:p>
          <a:p>
            <a:pPr>
              <a:buNone/>
            </a:pPr>
            <a:r>
              <a:rPr lang="en-US" dirty="0" smtClean="0"/>
              <a:t>9. 111111</a:t>
            </a:r>
          </a:p>
          <a:p>
            <a:pPr>
              <a:buNone/>
            </a:pPr>
            <a:r>
              <a:rPr lang="en-US" dirty="0" smtClean="0"/>
              <a:t>….</a:t>
            </a:r>
          </a:p>
          <a:p>
            <a:pPr>
              <a:buNone/>
            </a:pPr>
            <a:r>
              <a:rPr lang="en-US" dirty="0" smtClean="0"/>
              <a:t>25. password1</a:t>
            </a:r>
          </a:p>
          <a:p>
            <a:pPr>
              <a:buNone/>
            </a:pPr>
            <a:endParaRPr lang="en-US" dirty="0"/>
          </a:p>
        </p:txBody>
      </p:sp>
      <p:pic>
        <p:nvPicPr>
          <p:cNvPr id="2051" name="Picture 3"/>
          <p:cNvPicPr>
            <a:picLocks noChangeAspect="1" noChangeArrowheads="1"/>
          </p:cNvPicPr>
          <p:nvPr/>
        </p:nvPicPr>
        <p:blipFill>
          <a:blip r:embed="rId3" cstate="print"/>
          <a:srcRect l="11579" t="39333" r="70527" b="8222"/>
          <a:stretch>
            <a:fillRect/>
          </a:stretch>
        </p:blipFill>
        <p:spPr bwMode="auto">
          <a:xfrm>
            <a:off x="533400" y="1676400"/>
            <a:ext cx="5181600" cy="4495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b="1" dirty="0" smtClean="0"/>
                        <a:t>P</a:t>
                      </a:r>
                      <a:endParaRPr lang="en-US" b="1"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TextBox 2"/>
          <p:cNvSpPr txBox="1"/>
          <p:nvPr/>
        </p:nvSpPr>
        <p:spPr>
          <a:xfrm>
            <a:off x="914400" y="4953000"/>
            <a:ext cx="7467600" cy="1200329"/>
          </a:xfrm>
          <a:prstGeom prst="rect">
            <a:avLst/>
          </a:prstGeom>
          <a:noFill/>
        </p:spPr>
        <p:txBody>
          <a:bodyPr wrap="square" rtlCol="0">
            <a:spAutoFit/>
          </a:bodyPr>
          <a:lstStyle/>
          <a:p>
            <a:r>
              <a:rPr lang="en-US" sz="2400" dirty="0" smtClean="0"/>
              <a:t>Question: </a:t>
            </a:r>
            <a:r>
              <a:rPr lang="en-US" sz="2400" dirty="0" smtClean="0"/>
              <a:t>What if we don’t have access to the full preference lists of each user? What if we don’t want to run in time </a:t>
            </a:r>
            <a:r>
              <a:rPr lang="en-US" sz="2400" dirty="0"/>
              <a:t>n</a:t>
            </a:r>
            <a:r>
              <a:rPr lang="en-US" sz="2400" dirty="0" smtClean="0"/>
              <a:t>?</a:t>
            </a:r>
            <a:endParaRPr lang="en-US" sz="2400" dirty="0"/>
          </a:p>
        </p:txBody>
      </p:sp>
      <p:sp>
        <p:nvSpPr>
          <p:cNvPr id="5" name="Rectangle 4"/>
          <p:cNvSpPr/>
          <p:nvPr/>
        </p:nvSpPr>
        <p:spPr>
          <a:xfrm>
            <a:off x="510709" y="4372749"/>
            <a:ext cx="2723438" cy="523220"/>
          </a:xfrm>
          <a:prstGeom prst="rect">
            <a:avLst/>
          </a:prstGeom>
        </p:spPr>
        <p:txBody>
          <a:bodyPr wrap="none">
            <a:spAutoFit/>
          </a:bodyPr>
          <a:lstStyle/>
          <a:p>
            <a:r>
              <a:rPr lang="en-US" sz="2800" b="1" dirty="0"/>
              <a:t>Parameters: n, </a:t>
            </a:r>
            <a:r>
              <a:rPr lang="en-US" sz="2800" b="1" dirty="0" smtClean="0"/>
              <a:t>m</a:t>
            </a:r>
            <a:endParaRPr lang="en-US" sz="2800" b="1" dirty="0"/>
          </a:p>
        </p:txBody>
      </p:sp>
      <p:sp>
        <p:nvSpPr>
          <p:cNvPr id="7" name="Slide Number Placeholder 6"/>
          <p:cNvSpPr>
            <a:spLocks noGrp="1"/>
          </p:cNvSpPr>
          <p:nvPr>
            <p:ph type="sldNum" sz="quarter" idx="12"/>
          </p:nvPr>
        </p:nvSpPr>
        <p:spPr/>
        <p:txBody>
          <a:bodyPr/>
          <a:lstStyle/>
          <a:p>
            <a:fld id="{3107D062-7B78-4673-B89D-2359FA285A5D}"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b="1" dirty="0" smtClean="0"/>
                        <a:t>P</a:t>
                      </a:r>
                      <a:endParaRPr lang="en-US" b="1"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TextBox 2"/>
          <p:cNvSpPr txBox="1"/>
          <p:nvPr/>
        </p:nvSpPr>
        <p:spPr>
          <a:xfrm>
            <a:off x="914400" y="4953000"/>
            <a:ext cx="7467600" cy="461665"/>
          </a:xfrm>
          <a:prstGeom prst="rect">
            <a:avLst/>
          </a:prstGeom>
          <a:noFill/>
        </p:spPr>
        <p:txBody>
          <a:bodyPr wrap="square" rtlCol="0">
            <a:spAutoFit/>
          </a:bodyPr>
          <a:lstStyle/>
          <a:p>
            <a:r>
              <a:rPr lang="en-US" sz="2400" b="1" dirty="0" smtClean="0"/>
              <a:t>Sampling Algorithm: </a:t>
            </a:r>
            <a:r>
              <a:rPr lang="el-GR" sz="2400" dirty="0" smtClean="0"/>
              <a:t>ε</a:t>
            </a:r>
            <a:r>
              <a:rPr lang="en-US" sz="2400" dirty="0" smtClean="0"/>
              <a:t>-approximation with probability 1-</a:t>
            </a:r>
            <a:r>
              <a:rPr lang="el-GR" sz="2400" dirty="0" smtClean="0"/>
              <a:t>δ</a:t>
            </a:r>
            <a:r>
              <a:rPr lang="en-US" sz="2400" dirty="0" smtClean="0"/>
              <a:t> </a:t>
            </a:r>
            <a:endParaRPr lang="en-US" sz="2400" dirty="0"/>
          </a:p>
        </p:txBody>
      </p:sp>
      <p:sp>
        <p:nvSpPr>
          <p:cNvPr id="5" name="Rectangle 4"/>
          <p:cNvSpPr/>
          <p:nvPr/>
        </p:nvSpPr>
        <p:spPr>
          <a:xfrm>
            <a:off x="510709" y="4372749"/>
            <a:ext cx="3733330" cy="523220"/>
          </a:xfrm>
          <a:prstGeom prst="rect">
            <a:avLst/>
          </a:prstGeom>
        </p:spPr>
        <p:txBody>
          <a:bodyPr wrap="none">
            <a:spAutoFit/>
          </a:bodyPr>
          <a:lstStyle/>
          <a:p>
            <a:r>
              <a:rPr lang="en-US" sz="2800" b="1" dirty="0"/>
              <a:t>Parameters: </a:t>
            </a:r>
            <a:r>
              <a:rPr lang="en-US" sz="2800" b="1" dirty="0" smtClean="0"/>
              <a:t>m</a:t>
            </a:r>
            <a:r>
              <a:rPr lang="en-US" sz="2800" b="1" dirty="0"/>
              <a:t>, </a:t>
            </a:r>
            <a:r>
              <a:rPr lang="en-US" sz="2800" b="1" dirty="0" smtClean="0"/>
              <a:t>1/</a:t>
            </a:r>
            <a:r>
              <a:rPr lang="el-GR" sz="2800" b="1" dirty="0" smtClean="0"/>
              <a:t>ε</a:t>
            </a:r>
            <a:r>
              <a:rPr lang="en-US" sz="2800" b="1" dirty="0" smtClean="0"/>
              <a:t>, 1/</a:t>
            </a:r>
            <a:r>
              <a:rPr lang="el-GR" sz="2800" b="1" dirty="0" smtClean="0"/>
              <a:t>δ</a:t>
            </a:r>
            <a:endParaRPr lang="en-US" sz="2800" b="1" dirty="0"/>
          </a:p>
        </p:txBody>
      </p:sp>
      <p:sp>
        <p:nvSpPr>
          <p:cNvPr id="7" name="Slide Number Placeholder 6"/>
          <p:cNvSpPr>
            <a:spLocks noGrp="1"/>
          </p:cNvSpPr>
          <p:nvPr>
            <p:ph type="sldNum" sz="quarter" idx="12"/>
          </p:nvPr>
        </p:nvSpPr>
        <p:spPr/>
        <p:txBody>
          <a:bodyPr/>
          <a:lstStyle/>
          <a:p>
            <a:fld id="{3107D062-7B78-4673-B89D-2359FA285A5D}" type="slidenum">
              <a:rPr lang="en-US" smtClean="0"/>
              <a:pPr/>
              <a:t>50</a:t>
            </a:fld>
            <a:endParaRPr lang="en-US"/>
          </a:p>
        </p:txBody>
      </p:sp>
    </p:spTree>
    <p:extLst>
      <p:ext uri="{BB962C8B-B14F-4D97-AF65-F5344CB8AC3E}">
        <p14:creationId xmlns:p14="http://schemas.microsoft.com/office/powerpoint/2010/main" val="2853101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2209800"/>
                <a:ext cx="8229600" cy="2286000"/>
              </a:xfrm>
            </p:spPr>
            <p:txBody>
              <a:bodyPr>
                <a:normAutofit fontScale="92500"/>
              </a:bodyPr>
              <a:lstStyle/>
              <a:p>
                <a:pPr>
                  <a:buNone/>
                </a:pPr>
                <a:r>
                  <a:rPr lang="en-US" b="1" dirty="0" smtClean="0"/>
                  <a:t>Theorem: </a:t>
                </a:r>
                <a:r>
                  <a:rPr lang="en-US" dirty="0" smtClean="0"/>
                  <a:t>There is an efficient algorithm that makes O(m log (m/</a:t>
                </a:r>
                <a:r>
                  <a:rPr lang="en-US" dirty="0">
                    <a:latin typeface="Cambria Math"/>
                    <a:ea typeface="Cambria Math"/>
                    <a:sym typeface="Mathematica1Mono"/>
                  </a:rPr>
                  <a:t>𝛿</a:t>
                </a:r>
                <a:r>
                  <a:rPr lang="en-US" dirty="0" smtClean="0">
                    <a:sym typeface="Mathematica1Mono"/>
                  </a:rPr>
                  <a:t>)/</a:t>
                </a:r>
                <a:r>
                  <a:rPr lang="en-US" dirty="0" smtClean="0">
                    <a:latin typeface="Cambria Math"/>
                    <a:ea typeface="Cambria Math"/>
                    <a:sym typeface="Mathematica1Mono"/>
                  </a:rPr>
                  <a:t>𝜀</a:t>
                </a:r>
                <a:r>
                  <a:rPr lang="en-US" baseline="30000" dirty="0" smtClean="0">
                    <a:sym typeface="Mathematica1Mono"/>
                  </a:rPr>
                  <a:t>2</a:t>
                </a:r>
                <a:r>
                  <a:rPr lang="en-US" dirty="0" smtClean="0">
                    <a:sym typeface="Mathematica1Mono"/>
                  </a:rPr>
                  <a:t>) queries and with probability at least </a:t>
                </a:r>
                <a14:m>
                  <m:oMath xmlns:m="http://schemas.openxmlformats.org/officeDocument/2006/math">
                    <m:r>
                      <a:rPr lang="en-US" b="0" i="1" smtClean="0">
                        <a:latin typeface="Cambria Math"/>
                        <a:sym typeface="Mathematica1Mono"/>
                      </a:rPr>
                      <m:t>1−</m:t>
                    </m:r>
                  </m:oMath>
                </a14:m>
                <a:r>
                  <a:rPr lang="en-US" dirty="0">
                    <a:latin typeface="Cambria Math"/>
                    <a:ea typeface="Cambria Math"/>
                    <a:sym typeface="Mathematica1Mono"/>
                  </a:rPr>
                  <a:t> 𝛿 </a:t>
                </a:r>
                <a:r>
                  <a:rPr lang="en-US" dirty="0" smtClean="0">
                    <a:sym typeface="Mathematica1Mono"/>
                  </a:rPr>
                  <a:t>outputs positive rules S </a:t>
                </a:r>
                <a:r>
                  <a:rPr lang="en-US" dirty="0" smtClean="0">
                    <a:latin typeface="Cambria Math"/>
                    <a:ea typeface="Cambria Math"/>
                    <a:sym typeface="Mathematica1Mono"/>
                  </a:rPr>
                  <a:t>⊆</a:t>
                </a:r>
                <a:r>
                  <a:rPr lang="en-US" dirty="0" smtClean="0">
                    <a:sym typeface="Mathematica1Mono"/>
                  </a:rPr>
                  <a:t> [m] s.t</a:t>
                </a:r>
              </a:p>
              <a:p>
                <a:pPr algn="ctr">
                  <a:buNone/>
                </a:pPr>
                <a:r>
                  <a:rPr lang="en-US" dirty="0" smtClean="0">
                    <a:sym typeface="Mathematica1Mono"/>
                  </a:rPr>
                  <a:t>p(1,</a:t>
                </a:r>
                <a:r>
                  <a:rPr lang="en-US" b="1" dirty="0" smtClean="0">
                    <a:sym typeface="Mathematica1Mono"/>
                  </a:rPr>
                  <a:t>A</a:t>
                </a:r>
                <a:r>
                  <a:rPr lang="en-US" b="1" baseline="-25000" dirty="0" smtClean="0">
                    <a:sym typeface="Mathematica1Mono"/>
                  </a:rPr>
                  <a:t>S</a:t>
                </a:r>
                <a:r>
                  <a:rPr lang="en-US" dirty="0" smtClean="0">
                    <a:sym typeface="Mathematica1Mono"/>
                  </a:rPr>
                  <a:t>) ≤ p(1,</a:t>
                </a:r>
                <a:r>
                  <a:rPr lang="en-US" b="1" dirty="0" smtClean="0">
                    <a:sym typeface="Mathematica1Mono"/>
                  </a:rPr>
                  <a:t>A</a:t>
                </a:r>
                <a:r>
                  <a:rPr lang="en-US" b="1" baseline="-25000" dirty="0" smtClean="0">
                    <a:sym typeface="Mathematica1Mono"/>
                  </a:rPr>
                  <a:t>S*</a:t>
                </a:r>
                <a:r>
                  <a:rPr lang="en-US" dirty="0" smtClean="0">
                    <a:sym typeface="Mathematica1Mono"/>
                  </a:rPr>
                  <a:t>)+</a:t>
                </a:r>
                <a:r>
                  <a:rPr lang="en-US" dirty="0" smtClean="0">
                    <a:latin typeface="Cambria Math"/>
                    <a:ea typeface="Cambria Math"/>
                    <a:sym typeface="Mathematica1Mono"/>
                  </a:rPr>
                  <a:t>𝜀</a:t>
                </a:r>
                <a:r>
                  <a:rPr lang="en-US" dirty="0" smtClean="0">
                    <a:sym typeface="Mathematica1Mono"/>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2209800"/>
                <a:ext cx="8229600" cy="2286000"/>
              </a:xfrm>
              <a:blipFill rotWithShape="1">
                <a:blip r:embed="rId2"/>
                <a:stretch>
                  <a:fillRect l="-1778" t="-3200" r="-2444"/>
                </a:stretch>
              </a:blipFill>
            </p:spPr>
            <p:txBody>
              <a:bodyPr/>
              <a:lstStyle/>
              <a:p>
                <a:r>
                  <a:rPr lang="en-US">
                    <a:noFill/>
                  </a:rPr>
                  <a:t> </a:t>
                </a:r>
              </a:p>
            </p:txBody>
          </p:sp>
        </mc:Fallback>
      </mc:AlternateContent>
      <p:sp>
        <p:nvSpPr>
          <p:cNvPr id="4" name="Content Placeholder 2"/>
          <p:cNvSpPr txBox="1">
            <a:spLocks/>
          </p:cNvSpPr>
          <p:nvPr/>
        </p:nvSpPr>
        <p:spPr>
          <a:xfrm>
            <a:off x="533400" y="1371600"/>
            <a:ext cx="82296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Sample: </a:t>
            </a:r>
            <a:r>
              <a:rPr kumimoji="0" lang="en-US" sz="3200" i="0" u="none" strike="noStrike" kern="1200" cap="none" spc="0" normalizeH="0" baseline="0" noProof="0" dirty="0" smtClean="0">
                <a:ln>
                  <a:noFill/>
                </a:ln>
                <a:solidFill>
                  <a:schemeClr val="tx1"/>
                </a:solidFill>
                <a:effectLst/>
                <a:uLnTx/>
                <a:uFillTx/>
                <a:latin typeface="+mn-lt"/>
                <a:ea typeface="+mn-ea"/>
                <a:cs typeface="+mn-cs"/>
              </a:rPr>
              <a:t>q(</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a:t>
            </a:r>
            <a:r>
              <a:rPr kumimoji="0" lang="en-US" sz="3200" i="0" u="none" strike="noStrike" kern="1200" cap="none" spc="0" normalizeH="0" baseline="0" noProof="0" dirty="0" smtClean="0">
                <a:ln>
                  <a:noFill/>
                </a:ln>
                <a:solidFill>
                  <a:schemeClr val="tx1"/>
                </a:solidFill>
                <a:effectLst/>
                <a:uLnTx/>
                <a:uFillTx/>
                <a:latin typeface="+mn-lt"/>
                <a:ea typeface="+mn-ea"/>
                <a:cs typeface="+mn-cs"/>
              </a:rPr>
              <a:t>) returns w with probability P[</a:t>
            </a:r>
            <a:r>
              <a:rPr kumimoji="0" lang="en-US" sz="3200" i="0" u="none" strike="noStrike" kern="1200" cap="none" spc="0" normalizeH="0" baseline="0" noProof="0" dirty="0" err="1"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a:t>
            </a:r>
            <a:r>
              <a:rPr lang="en-US" sz="3200" dirty="0" smtClean="0"/>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9600" y="4495800"/>
            <a:ext cx="82296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Idea: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Run iterative elimination</a:t>
            </a:r>
            <a:r>
              <a:rPr lang="en-US" sz="3200" noProof="0" dirty="0" smtClean="0"/>
              <a:t>. In each round use sampling to estimate the probability of the most popular word.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3107D062-7B78-4673-B89D-2359FA285A5D}"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3" name="Content Placeholder 2"/>
          <p:cNvSpPr>
            <a:spLocks noGrp="1"/>
          </p:cNvSpPr>
          <p:nvPr>
            <p:ph idx="1"/>
          </p:nvPr>
        </p:nvSpPr>
        <p:spPr/>
        <p:txBody>
          <a:bodyPr/>
          <a:lstStyle/>
          <a:p>
            <a:pPr>
              <a:buNone/>
            </a:pPr>
            <a:r>
              <a:rPr lang="en-US" b="1" dirty="0" smtClean="0"/>
              <a:t>Lemma: </a:t>
            </a:r>
            <a:r>
              <a:rPr lang="en-US" dirty="0" smtClean="0"/>
              <a:t>Let s=100 log (m/</a:t>
            </a:r>
            <a:r>
              <a:rPr lang="en-US" dirty="0" smtClean="0">
                <a:sym typeface="Mathematica1Mono"/>
              </a:rPr>
              <a:t>)/</a:t>
            </a:r>
            <a:r>
              <a:rPr lang="en-US" baseline="30000" dirty="0" smtClean="0">
                <a:sym typeface="Mathematica1Mono"/>
              </a:rPr>
              <a:t>2</a:t>
            </a:r>
            <a:r>
              <a:rPr lang="en-US" dirty="0" smtClean="0"/>
              <a:t> denote the number of samples in each round, and let </a:t>
            </a:r>
            <a:r>
              <a:rPr lang="en-US" dirty="0" err="1" smtClean="0"/>
              <a:t>BAD</a:t>
            </a:r>
            <a:r>
              <a:rPr lang="en-US" baseline="-25000" dirty="0" err="1" smtClean="0"/>
              <a:t>i</a:t>
            </a:r>
            <a:r>
              <a:rPr lang="en-US" dirty="0" smtClean="0"/>
              <a:t> denote the event that in iteration </a:t>
            </a:r>
            <a:r>
              <a:rPr lang="en-US" dirty="0" err="1" smtClean="0"/>
              <a:t>i</a:t>
            </a:r>
            <a:r>
              <a:rPr lang="en-US" dirty="0" smtClean="0"/>
              <a:t>, there exists a password w </a:t>
            </a:r>
            <a:r>
              <a:rPr lang="en-US" dirty="0" err="1" smtClean="0"/>
              <a:t>s.t</a:t>
            </a:r>
            <a:r>
              <a:rPr lang="en-US" dirty="0" smtClean="0"/>
              <a:t>. </a:t>
            </a:r>
          </a:p>
          <a:p>
            <a:pPr>
              <a:buNone/>
            </a:pPr>
            <a:endParaRPr lang="en-US" dirty="0" smtClean="0"/>
          </a:p>
          <a:p>
            <a:pPr>
              <a:buNone/>
            </a:pPr>
            <a:r>
              <a:rPr lang="en-US" dirty="0" smtClean="0"/>
              <a:t>(e.g., our probability estimate off by </a:t>
            </a:r>
            <a:r>
              <a:rPr lang="en-US" dirty="0" smtClean="0">
                <a:sym typeface="Mathematica1Mono"/>
              </a:rPr>
              <a:t></a:t>
            </a:r>
            <a:r>
              <a:rPr lang="en-US" dirty="0" smtClean="0"/>
              <a:t>/2). Then</a:t>
            </a:r>
          </a:p>
          <a:p>
            <a:pPr algn="ctr">
              <a:buNone/>
            </a:pPr>
            <a:r>
              <a:rPr lang="en-US" dirty="0" smtClean="0"/>
              <a:t>Pr[</a:t>
            </a:r>
            <a:r>
              <a:rPr lang="en-US" dirty="0" smtClean="0">
                <a:sym typeface="Mathematica1"/>
              </a:rPr>
              <a:t></a:t>
            </a:r>
            <a:r>
              <a:rPr lang="en-US" dirty="0" err="1" smtClean="0">
                <a:sym typeface="Mathematica1"/>
              </a:rPr>
              <a:t>i.BAD</a:t>
            </a:r>
            <a:r>
              <a:rPr lang="en-US" baseline="-25000" dirty="0" err="1" smtClean="0">
                <a:sym typeface="Mathematica1"/>
              </a:rPr>
              <a:t>i</a:t>
            </a:r>
            <a:r>
              <a:rPr lang="en-US" dirty="0" smtClean="0">
                <a:sym typeface="Mathematica1"/>
              </a:rPr>
              <a:t>]≤</a:t>
            </a:r>
            <a:r>
              <a:rPr lang="en-US" dirty="0" smtClean="0">
                <a:sym typeface="Mathematica1Mono"/>
              </a:rPr>
              <a:t></a:t>
            </a:r>
            <a:endParaRPr lang="en-US" dirty="0" smtClean="0"/>
          </a:p>
        </p:txBody>
      </p:sp>
      <p:graphicFrame>
        <p:nvGraphicFramePr>
          <p:cNvPr id="4" name="Object 3"/>
          <p:cNvGraphicFramePr>
            <a:graphicFrameLocks noChangeAspect="1"/>
          </p:cNvGraphicFramePr>
          <p:nvPr/>
        </p:nvGraphicFramePr>
        <p:xfrm>
          <a:off x="3200400" y="3581400"/>
          <a:ext cx="2057400" cy="706582"/>
        </p:xfrm>
        <a:graphic>
          <a:graphicData uri="http://schemas.openxmlformats.org/presentationml/2006/ole">
            <mc:AlternateContent xmlns:mc="http://schemas.openxmlformats.org/markup-compatibility/2006">
              <mc:Choice xmlns:v="urn:schemas-microsoft-com:vml" Requires="v">
                <p:oleObj spid="_x0000_s54363" name="Equation" r:id="rId3" imgW="1257120" imgH="431640" progId="Equation.3">
                  <p:embed/>
                </p:oleObj>
              </mc:Choice>
              <mc:Fallback>
                <p:oleObj name="Equation" r:id="rId3" imgW="12571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81400"/>
                        <a:ext cx="2057400" cy="706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3276600"/>
            <a:ext cx="1939955" cy="369332"/>
          </a:xfrm>
          <a:prstGeom prst="rect">
            <a:avLst/>
          </a:prstGeom>
          <a:noFill/>
        </p:spPr>
        <p:txBody>
          <a:bodyPr wrap="none" rtlCol="0">
            <a:spAutoFit/>
          </a:bodyPr>
          <a:lstStyle/>
          <a:p>
            <a:r>
              <a:rPr lang="en-US" dirty="0" smtClean="0"/>
              <a:t># times w sampled</a:t>
            </a:r>
            <a:endParaRPr lang="en-US" dirty="0"/>
          </a:p>
        </p:txBody>
      </p:sp>
      <p:cxnSp>
        <p:nvCxnSpPr>
          <p:cNvPr id="7" name="Straight Arrow Connector 6"/>
          <p:cNvCxnSpPr/>
          <p:nvPr/>
        </p:nvCxnSpPr>
        <p:spPr>
          <a:xfrm flipH="1">
            <a:off x="4724400" y="33528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3107D062-7B78-4673-B89D-2359FA285A5D}" type="slidenum">
              <a:rPr lang="en-US" smtClean="0"/>
              <a:pPr/>
              <a:t>52</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baseline="30000" dirty="0" smtClean="0">
              <a:sym typeface="Mathematica1Mono"/>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dirty="0">
                <a:sym typeface="Mathematica1Mono"/>
              </a:rPr>
              <a:t>r</a:t>
            </a:r>
            <a:r>
              <a:rPr lang="en-US" sz="3200" noProof="0" dirty="0" err="1" smtClean="0">
                <a:sym typeface="Mathematica1Mono"/>
              </a:rPr>
              <a:t>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3"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3"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3" cstate="print"/>
          <a:srcRect/>
          <a:stretch>
            <a:fillRect/>
          </a:stretch>
        </p:blipFill>
        <p:spPr bwMode="auto">
          <a:xfrm>
            <a:off x="5486400" y="3366076"/>
            <a:ext cx="1524000" cy="2044124"/>
          </a:xfrm>
          <a:prstGeom prst="rect">
            <a:avLst/>
          </a:prstGeom>
          <a:noFill/>
        </p:spPr>
      </p:pic>
      <p:graphicFrame>
        <p:nvGraphicFramePr>
          <p:cNvPr id="15" name="Object 14"/>
          <p:cNvGraphicFramePr>
            <a:graphicFrameLocks noChangeAspect="1"/>
          </p:cNvGraphicFramePr>
          <p:nvPr/>
        </p:nvGraphicFramePr>
        <p:xfrm>
          <a:off x="685800" y="5410200"/>
          <a:ext cx="1270819" cy="533400"/>
        </p:xfrm>
        <a:graphic>
          <a:graphicData uri="http://schemas.openxmlformats.org/presentationml/2006/ole">
            <mc:AlternateContent xmlns:mc="http://schemas.openxmlformats.org/markup-compatibility/2006">
              <mc:Choice xmlns:v="urn:schemas-microsoft-com:vml" Requires="v">
                <p:oleObj spid="_x0000_s71958" name="Equation" r:id="rId4" imgW="825480" imgH="393480" progId="Equation.3">
                  <p:embed/>
                </p:oleObj>
              </mc:Choice>
              <mc:Fallback>
                <p:oleObj name="Equation" r:id="rId4" imgW="825480" imgH="39348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410200"/>
                        <a:ext cx="127081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92" name="Object 12"/>
          <p:cNvGraphicFramePr>
            <a:graphicFrameLocks noChangeAspect="1"/>
          </p:cNvGraphicFramePr>
          <p:nvPr/>
        </p:nvGraphicFramePr>
        <p:xfrm>
          <a:off x="2343150" y="5410200"/>
          <a:ext cx="1619250" cy="533400"/>
        </p:xfrm>
        <a:graphic>
          <a:graphicData uri="http://schemas.openxmlformats.org/presentationml/2006/ole">
            <mc:AlternateContent xmlns:mc="http://schemas.openxmlformats.org/markup-compatibility/2006">
              <mc:Choice xmlns:v="urn:schemas-microsoft-com:vml" Requires="v">
                <p:oleObj spid="_x0000_s71959" name="Equation" r:id="rId6" imgW="1079280" imgH="393480" progId="Equation.3">
                  <p:embed/>
                </p:oleObj>
              </mc:Choice>
              <mc:Fallback>
                <p:oleObj name="Equation" r:id="rId6" imgW="1079280" imgH="39348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3150" y="5410200"/>
                        <a:ext cx="16192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graphicFrame>
        <p:nvGraphicFramePr>
          <p:cNvPr id="71693" name="Object 13"/>
          <p:cNvGraphicFramePr>
            <a:graphicFrameLocks noChangeAspect="1"/>
          </p:cNvGraphicFramePr>
          <p:nvPr/>
        </p:nvGraphicFramePr>
        <p:xfrm>
          <a:off x="5353050" y="5410200"/>
          <a:ext cx="1885950" cy="533400"/>
        </p:xfrm>
        <a:graphic>
          <a:graphicData uri="http://schemas.openxmlformats.org/presentationml/2006/ole">
            <mc:AlternateContent xmlns:mc="http://schemas.openxmlformats.org/markup-compatibility/2006">
              <mc:Choice xmlns:v="urn:schemas-microsoft-com:vml" Requires="v">
                <p:oleObj spid="_x0000_s71960" name="Equation" r:id="rId8" imgW="1257120" imgH="393480" progId="Equation.3">
                  <p:embed/>
                </p:oleObj>
              </mc:Choice>
              <mc:Fallback>
                <p:oleObj name="Equation" r:id="rId8" imgW="1257120" imgH="39348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3050" y="5410200"/>
                        <a:ext cx="18859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sp>
        <p:nvSpPr>
          <p:cNvPr id="26" name="TextBox 25"/>
          <p:cNvSpPr txBox="1"/>
          <p:nvPr/>
        </p:nvSpPr>
        <p:spPr>
          <a:xfrm>
            <a:off x="6096000" y="4800600"/>
            <a:ext cx="349776" cy="369332"/>
          </a:xfrm>
          <a:prstGeom prst="rect">
            <a:avLst/>
          </a:prstGeom>
          <a:noFill/>
        </p:spPr>
        <p:txBody>
          <a:bodyPr wrap="none" rtlCol="0">
            <a:spAutoFit/>
          </a:bodyPr>
          <a:lstStyle/>
          <a:p>
            <a:r>
              <a:rPr lang="en-US" dirty="0" smtClean="0"/>
              <a:t>w</a:t>
            </a:r>
            <a:endParaRPr lang="en-US" dirty="0"/>
          </a:p>
        </p:txBody>
      </p:sp>
      <p:sp>
        <p:nvSpPr>
          <p:cNvPr id="23" name="TextBox 22"/>
          <p:cNvSpPr txBox="1"/>
          <p:nvPr/>
        </p:nvSpPr>
        <p:spPr>
          <a:xfrm>
            <a:off x="5105400" y="2133600"/>
            <a:ext cx="392767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such passwords.</a:t>
            </a:r>
            <a:endParaRPr lang="en-US" dirty="0"/>
          </a:p>
        </p:txBody>
      </p:sp>
      <p:cxnSp>
        <p:nvCxnSpPr>
          <p:cNvPr id="24" name="Straight Arrow Connector 23"/>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107D062-7B78-4673-B89D-2359FA285A5D}"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Par</a:t>
            </a:r>
            <a:r>
              <a:rPr lang="en-US" sz="3200" noProof="0" dirty="0" err="1" smtClean="0">
                <a:sym typeface="Mathematica1Mono"/>
              </a:rPr>
              <a:t>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graphicFrame>
        <p:nvGraphicFramePr>
          <p:cNvPr id="25" name="Object 24"/>
          <p:cNvGraphicFramePr>
            <a:graphicFrameLocks noChangeAspect="1"/>
          </p:cNvGraphicFramePr>
          <p:nvPr/>
        </p:nvGraphicFramePr>
        <p:xfrm>
          <a:off x="4714875" y="5518150"/>
          <a:ext cx="3697288" cy="850900"/>
        </p:xfrm>
        <a:graphic>
          <a:graphicData uri="http://schemas.openxmlformats.org/presentationml/2006/ole">
            <mc:AlternateContent xmlns:mc="http://schemas.openxmlformats.org/markup-compatibility/2006">
              <mc:Choice xmlns:v="urn:schemas-microsoft-com:vml" Requires="v">
                <p:oleObj spid="_x0000_s92284" name="Equation" r:id="rId5" imgW="2095200" imgH="482400" progId="Equation.3">
                  <p:embed/>
                </p:oleObj>
              </mc:Choice>
              <mc:Fallback>
                <p:oleObj name="Equation" r:id="rId5" imgW="2095200" imgH="4824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5518150"/>
                        <a:ext cx="3697288"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85800" y="5638800"/>
            <a:ext cx="2414444" cy="738664"/>
          </a:xfrm>
          <a:prstGeom prst="rect">
            <a:avLst/>
          </a:prstGeom>
          <a:noFill/>
        </p:spPr>
        <p:txBody>
          <a:bodyPr wrap="none" rtlCol="0">
            <a:spAutoFit/>
          </a:bodyPr>
          <a:lstStyle/>
          <a:p>
            <a:pPr lvl="0"/>
            <a:r>
              <a:rPr lang="en-US" sz="2400" b="1" dirty="0" err="1" smtClean="0"/>
              <a:t>Chernoff</a:t>
            </a:r>
            <a:r>
              <a:rPr lang="en-US" sz="2400" b="1" dirty="0" smtClean="0"/>
              <a:t> Bounds:</a:t>
            </a:r>
            <a:endParaRPr lang="en-US" sz="2400" b="1" baseline="30000" dirty="0" smtClean="0">
              <a:sym typeface="Mathematica1Mono"/>
            </a:endParaRPr>
          </a:p>
          <a:p>
            <a:endParaRPr lang="en-US" dirty="0"/>
          </a:p>
        </p:txBody>
      </p:sp>
      <p:sp>
        <p:nvSpPr>
          <p:cNvPr id="27" name="TextBox 26"/>
          <p:cNvSpPr txBox="1"/>
          <p:nvPr/>
        </p:nvSpPr>
        <p:spPr>
          <a:xfrm>
            <a:off x="5105400" y="2133600"/>
            <a:ext cx="392767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such passwords.</a:t>
            </a:r>
            <a:endParaRPr lang="en-US" dirty="0"/>
          </a:p>
        </p:txBody>
      </p:sp>
      <p:cxnSp>
        <p:nvCxnSpPr>
          <p:cNvPr id="28" name="Straight Arrow Connector 27"/>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96000" y="4800600"/>
            <a:ext cx="349776" cy="369332"/>
          </a:xfrm>
          <a:prstGeom prst="rect">
            <a:avLst/>
          </a:prstGeom>
          <a:noFill/>
        </p:spPr>
        <p:txBody>
          <a:bodyPr wrap="none" rtlCol="0">
            <a:spAutoFit/>
          </a:bodyPr>
          <a:lstStyle/>
          <a:p>
            <a:r>
              <a:rPr lang="en-US" dirty="0" smtClean="0"/>
              <a:t>w</a:t>
            </a:r>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54</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noProof="0" dirty="0" err="1" smtClean="0">
                <a:sym typeface="Mathematica1Mono"/>
              </a:rPr>
              <a:t>rtition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sp>
        <p:nvSpPr>
          <p:cNvPr id="19" name="TextBox 18"/>
          <p:cNvSpPr txBox="1"/>
          <p:nvPr/>
        </p:nvSpPr>
        <p:spPr>
          <a:xfrm>
            <a:off x="5105400" y="2133600"/>
            <a:ext cx="353814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passwords.</a:t>
            </a:r>
            <a:endParaRPr lang="en-US" dirty="0"/>
          </a:p>
        </p:txBody>
      </p:sp>
      <p:cxnSp>
        <p:nvCxnSpPr>
          <p:cNvPr id="23" name="Straight Arrow Connector 22"/>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5800" y="5638800"/>
            <a:ext cx="1943161" cy="738664"/>
          </a:xfrm>
          <a:prstGeom prst="rect">
            <a:avLst/>
          </a:prstGeom>
          <a:noFill/>
        </p:spPr>
        <p:txBody>
          <a:bodyPr wrap="none" rtlCol="0">
            <a:spAutoFit/>
          </a:bodyPr>
          <a:lstStyle/>
          <a:p>
            <a:pPr lvl="0"/>
            <a:r>
              <a:rPr lang="en-US" sz="2400" b="1" dirty="0" smtClean="0"/>
              <a:t>Union Bound:</a:t>
            </a:r>
            <a:endParaRPr lang="en-US" sz="2400" b="1" baseline="30000" dirty="0" smtClean="0">
              <a:sym typeface="Mathematica1Mono"/>
            </a:endParaRPr>
          </a:p>
          <a:p>
            <a:endParaRPr lang="en-US" dirty="0"/>
          </a:p>
        </p:txBody>
      </p:sp>
      <p:graphicFrame>
        <p:nvGraphicFramePr>
          <p:cNvPr id="95236" name="Object 4"/>
          <p:cNvGraphicFramePr>
            <a:graphicFrameLocks noChangeAspect="1"/>
          </p:cNvGraphicFramePr>
          <p:nvPr/>
        </p:nvGraphicFramePr>
        <p:xfrm>
          <a:off x="2514600" y="5410200"/>
          <a:ext cx="6364288" cy="939800"/>
        </p:xfrm>
        <a:graphic>
          <a:graphicData uri="http://schemas.openxmlformats.org/presentationml/2006/ole">
            <mc:AlternateContent xmlns:mc="http://schemas.openxmlformats.org/markup-compatibility/2006">
              <mc:Choice xmlns:v="urn:schemas-microsoft-com:vml" Requires="v">
                <p:oleObj spid="_x0000_s95354" name="Equation" r:id="rId5" imgW="3606480" imgH="533160" progId="Equation.3">
                  <p:embed/>
                </p:oleObj>
              </mc:Choice>
              <mc:Fallback>
                <p:oleObj name="Equation" r:id="rId5" imgW="3606480" imgH="5331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410200"/>
                        <a:ext cx="6364288"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55</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noProof="0" dirty="0" err="1" smtClean="0">
                <a:sym typeface="Mathematica1Mono"/>
              </a:rPr>
              <a:t>rtition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graphicFrame>
        <p:nvGraphicFramePr>
          <p:cNvPr id="25" name="Object 24"/>
          <p:cNvGraphicFramePr>
            <a:graphicFrameLocks noChangeAspect="1"/>
          </p:cNvGraphicFramePr>
          <p:nvPr/>
        </p:nvGraphicFramePr>
        <p:xfrm>
          <a:off x="4648200" y="5486400"/>
          <a:ext cx="2779713" cy="762000"/>
        </p:xfrm>
        <a:graphic>
          <a:graphicData uri="http://schemas.openxmlformats.org/presentationml/2006/ole">
            <mc:AlternateContent xmlns:mc="http://schemas.openxmlformats.org/markup-compatibility/2006">
              <mc:Choice xmlns:v="urn:schemas-microsoft-com:vml" Requires="v">
                <p:oleObj spid="_x0000_s93305" name="Equation" r:id="rId5" imgW="1574640" imgH="431640" progId="Equation.3">
                  <p:embed/>
                </p:oleObj>
              </mc:Choice>
              <mc:Fallback>
                <p:oleObj name="Equation" r:id="rId5" imgW="15746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486400"/>
                        <a:ext cx="27797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85800" y="5638800"/>
            <a:ext cx="3255122" cy="738664"/>
          </a:xfrm>
          <a:prstGeom prst="rect">
            <a:avLst/>
          </a:prstGeom>
          <a:noFill/>
        </p:spPr>
        <p:txBody>
          <a:bodyPr wrap="none" rtlCol="0">
            <a:spAutoFit/>
          </a:bodyPr>
          <a:lstStyle/>
          <a:p>
            <a:pPr lvl="0"/>
            <a:r>
              <a:rPr lang="en-US" sz="2400" b="1" dirty="0" smtClean="0"/>
              <a:t>Union Bound (buckets): </a:t>
            </a:r>
            <a:endParaRPr lang="en-US" sz="2400" b="1" baseline="30000" dirty="0" smtClean="0">
              <a:sym typeface="Mathematica1Mono"/>
            </a:endParaRPr>
          </a:p>
          <a:p>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56</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Lemma</a:t>
            </a:r>
            <a:endParaRPr lang="en-US" dirty="0"/>
          </a:p>
        </p:txBody>
      </p:sp>
      <p:sp>
        <p:nvSpPr>
          <p:cNvPr id="4" name="Content Placeholder 2"/>
          <p:cNvSpPr txBox="1">
            <a:spLocks/>
          </p:cNvSpPr>
          <p:nvPr/>
        </p:nvSpPr>
        <p:spPr>
          <a:xfrm>
            <a:off x="457200" y="1600201"/>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ym typeface="Mathematica1Mono"/>
              </a:rPr>
              <a:t>Pa</a:t>
            </a:r>
            <a:r>
              <a:rPr lang="en-US" sz="3200" noProof="0" dirty="0" err="1" smtClean="0">
                <a:sym typeface="Mathematica1Mono"/>
              </a:rPr>
              <a:t>rtition</a:t>
            </a:r>
            <a:r>
              <a:rPr lang="en-US" sz="3200" noProof="0" dirty="0" smtClean="0">
                <a:sym typeface="Mathematica1Mono"/>
              </a:rPr>
              <a:t> </a:t>
            </a:r>
            <a:r>
              <a:rPr lang="en-US" sz="3200" b="1" noProof="0" dirty="0" smtClean="0">
                <a:sym typeface="Mathematica1Mono"/>
              </a:rPr>
              <a:t>P</a:t>
            </a:r>
            <a:r>
              <a:rPr lang="en-US" sz="3200" noProof="0" dirty="0" smtClean="0">
                <a:sym typeface="Mathematica1Mono"/>
              </a:rPr>
              <a:t> into buckets.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smtClean="0">
              <a:ln>
                <a:noFill/>
              </a:ln>
              <a:solidFill>
                <a:schemeClr val="tx1"/>
              </a:solidFill>
              <a:effectLst/>
              <a:uLnTx/>
              <a:uFillTx/>
              <a:latin typeface="+mn-lt"/>
              <a:ea typeface="+mn-ea"/>
              <a:cs typeface="+mn-cs"/>
              <a:sym typeface="Mathematica1Mono"/>
            </a:endParaRPr>
          </a:p>
          <a:p>
            <a:pPr marL="342900" indent="-342900">
              <a:spcBef>
                <a:spcPct val="20000"/>
              </a:spcBef>
            </a:pPr>
            <a:r>
              <a:rPr lang="en-US" sz="3200" dirty="0" smtClean="0"/>
              <a:t>s=100 log (m/</a:t>
            </a:r>
            <a:r>
              <a:rPr lang="en-US" sz="3200" dirty="0" smtClean="0">
                <a:sym typeface="Mathematica1Mono"/>
              </a:rPr>
              <a:t>)/</a:t>
            </a:r>
            <a:r>
              <a:rPr lang="en-US" sz="3200" baseline="30000" dirty="0" smtClean="0">
                <a:sym typeface="Mathematica1Mono"/>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682" name="AutoShape 2"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6" name="AutoShape 6"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http://www.clker.com/cliparts/V/z/f/t/B/H/white-bucket.svg"/>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0" name="Picture 10" descr="http://etc.usf.edu/clipart/80500/80538/80538_bucket_lg.gif"/>
          <p:cNvPicPr>
            <a:picLocks noChangeAspect="1" noChangeArrowheads="1"/>
          </p:cNvPicPr>
          <p:nvPr/>
        </p:nvPicPr>
        <p:blipFill>
          <a:blip r:embed="rId4" cstate="print"/>
          <a:srcRect/>
          <a:stretch>
            <a:fillRect/>
          </a:stretch>
        </p:blipFill>
        <p:spPr bwMode="auto">
          <a:xfrm>
            <a:off x="685800" y="3352800"/>
            <a:ext cx="1524000" cy="2044124"/>
          </a:xfrm>
          <a:prstGeom prst="rect">
            <a:avLst/>
          </a:prstGeom>
          <a:noFill/>
        </p:spPr>
      </p:pic>
      <p:pic>
        <p:nvPicPr>
          <p:cNvPr id="11" name="Picture 10" descr="http://etc.usf.edu/clipart/80500/80538/80538_bucket_lg.gif"/>
          <p:cNvPicPr>
            <a:picLocks noChangeAspect="1" noChangeArrowheads="1"/>
          </p:cNvPicPr>
          <p:nvPr/>
        </p:nvPicPr>
        <p:blipFill>
          <a:blip r:embed="rId4" cstate="print"/>
          <a:srcRect/>
          <a:stretch>
            <a:fillRect/>
          </a:stretch>
        </p:blipFill>
        <p:spPr bwMode="auto">
          <a:xfrm>
            <a:off x="2438400" y="3352800"/>
            <a:ext cx="1524000" cy="2044124"/>
          </a:xfrm>
          <a:prstGeom prst="rect">
            <a:avLst/>
          </a:prstGeom>
          <a:noFill/>
        </p:spPr>
      </p:pic>
      <p:pic>
        <p:nvPicPr>
          <p:cNvPr id="12" name="Picture 11" descr="http://etc.usf.edu/clipart/80500/80538/80538_bucket_lg.gif"/>
          <p:cNvPicPr>
            <a:picLocks noChangeAspect="1" noChangeArrowheads="1"/>
          </p:cNvPicPr>
          <p:nvPr/>
        </p:nvPicPr>
        <p:blipFill>
          <a:blip r:embed="rId4" cstate="print"/>
          <a:srcRect/>
          <a:stretch>
            <a:fillRect/>
          </a:stretch>
        </p:blipFill>
        <p:spPr bwMode="auto">
          <a:xfrm>
            <a:off x="5486400" y="3366076"/>
            <a:ext cx="1524000" cy="2044124"/>
          </a:xfrm>
          <a:prstGeom prst="rect">
            <a:avLst/>
          </a:prstGeom>
          <a:noFill/>
        </p:spPr>
      </p:pic>
      <p:sp>
        <p:nvSpPr>
          <p:cNvPr id="17" name="TextBox 16"/>
          <p:cNvSpPr txBox="1"/>
          <p:nvPr/>
        </p:nvSpPr>
        <p:spPr>
          <a:xfrm>
            <a:off x="4419600" y="4419600"/>
            <a:ext cx="503664"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573536" y="4343400"/>
            <a:ext cx="503664"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1220826" y="4419600"/>
            <a:ext cx="455574" cy="461665"/>
          </a:xfrm>
          <a:prstGeom prst="rect">
            <a:avLst/>
          </a:prstGeom>
          <a:noFill/>
        </p:spPr>
        <p:txBody>
          <a:bodyPr wrap="none" rtlCol="0">
            <a:spAutoFit/>
          </a:bodyPr>
          <a:lstStyle/>
          <a:p>
            <a:r>
              <a:rPr lang="en-US" sz="2400" dirty="0" smtClean="0"/>
              <a:t>B</a:t>
            </a:r>
            <a:r>
              <a:rPr lang="en-US" sz="2400" baseline="-25000" dirty="0" smtClean="0"/>
              <a:t>0</a:t>
            </a:r>
            <a:endParaRPr lang="en-US" sz="2400" baseline="-25000" dirty="0"/>
          </a:p>
        </p:txBody>
      </p:sp>
      <p:sp>
        <p:nvSpPr>
          <p:cNvPr id="21" name="TextBox 20"/>
          <p:cNvSpPr txBox="1"/>
          <p:nvPr/>
        </p:nvSpPr>
        <p:spPr>
          <a:xfrm>
            <a:off x="2973426" y="4419600"/>
            <a:ext cx="455574" cy="461665"/>
          </a:xfrm>
          <a:prstGeom prst="rect">
            <a:avLst/>
          </a:prstGeom>
          <a:noFill/>
        </p:spPr>
        <p:txBody>
          <a:bodyPr wrap="none" rtlCol="0">
            <a:spAutoFit/>
          </a:bodyPr>
          <a:lstStyle/>
          <a:p>
            <a:r>
              <a:rPr lang="en-US" sz="2400" dirty="0" smtClean="0"/>
              <a:t>B</a:t>
            </a:r>
            <a:r>
              <a:rPr lang="en-US" sz="2400" baseline="-25000" dirty="0" smtClean="0"/>
              <a:t>1</a:t>
            </a:r>
            <a:endParaRPr lang="en-US" sz="2400" baseline="-25000" dirty="0"/>
          </a:p>
        </p:txBody>
      </p:sp>
      <p:sp>
        <p:nvSpPr>
          <p:cNvPr id="22" name="TextBox 21"/>
          <p:cNvSpPr txBox="1"/>
          <p:nvPr/>
        </p:nvSpPr>
        <p:spPr>
          <a:xfrm>
            <a:off x="6021426" y="4419600"/>
            <a:ext cx="397866" cy="461665"/>
          </a:xfrm>
          <a:prstGeom prst="rect">
            <a:avLst/>
          </a:prstGeom>
          <a:noFill/>
        </p:spPr>
        <p:txBody>
          <a:bodyPr wrap="none" rtlCol="0">
            <a:spAutoFit/>
          </a:bodyPr>
          <a:lstStyle/>
          <a:p>
            <a:r>
              <a:rPr lang="en-US" sz="2400" dirty="0" smtClean="0"/>
              <a:t>B</a:t>
            </a:r>
            <a:r>
              <a:rPr lang="en-US" sz="2400" baseline="-25000" dirty="0" smtClean="0"/>
              <a:t>i</a:t>
            </a:r>
            <a:endParaRPr lang="en-US" sz="2400" baseline="-25000" dirty="0"/>
          </a:p>
        </p:txBody>
      </p:sp>
      <p:sp>
        <p:nvSpPr>
          <p:cNvPr id="19" name="TextBox 18"/>
          <p:cNvSpPr txBox="1"/>
          <p:nvPr/>
        </p:nvSpPr>
        <p:spPr>
          <a:xfrm>
            <a:off x="5105400" y="2133600"/>
            <a:ext cx="3538148" cy="369332"/>
          </a:xfrm>
          <a:prstGeom prst="rect">
            <a:avLst/>
          </a:prstGeom>
          <a:noFill/>
        </p:spPr>
        <p:txBody>
          <a:bodyPr wrap="none" rtlCol="0">
            <a:spAutoFit/>
          </a:bodyPr>
          <a:lstStyle/>
          <a:p>
            <a:r>
              <a:rPr lang="en-US" dirty="0" smtClean="0"/>
              <a:t>Contains at most 2</a:t>
            </a:r>
            <a:r>
              <a:rPr lang="en-US" baseline="30000" dirty="0" smtClean="0"/>
              <a:t>i+1</a:t>
            </a:r>
            <a:r>
              <a:rPr lang="en-US" dirty="0" smtClean="0"/>
              <a:t>/</a:t>
            </a:r>
            <a:r>
              <a:rPr lang="en-US" dirty="0" smtClean="0">
                <a:sym typeface="Mathematica1Mono"/>
              </a:rPr>
              <a:t></a:t>
            </a:r>
            <a:r>
              <a:rPr lang="en-US" dirty="0" smtClean="0"/>
              <a:t> passwords.</a:t>
            </a:r>
            <a:endParaRPr lang="en-US" dirty="0"/>
          </a:p>
        </p:txBody>
      </p:sp>
      <p:cxnSp>
        <p:nvCxnSpPr>
          <p:cNvPr id="23" name="Straight Arrow Connector 22"/>
          <p:cNvCxnSpPr/>
          <p:nvPr/>
        </p:nvCxnSpPr>
        <p:spPr>
          <a:xfrm flipH="1">
            <a:off x="5943600" y="2514600"/>
            <a:ext cx="304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nvGraphicFramePr>
        <p:xfrm>
          <a:off x="4800600" y="5562600"/>
          <a:ext cx="2511425" cy="695325"/>
        </p:xfrm>
        <a:graphic>
          <a:graphicData uri="http://schemas.openxmlformats.org/presentationml/2006/ole">
            <mc:AlternateContent xmlns:mc="http://schemas.openxmlformats.org/markup-compatibility/2006">
              <mc:Choice xmlns:v="urn:schemas-microsoft-com:vml" Requires="v">
                <p:oleObj spid="_x0000_s94329" name="Equation" r:id="rId5" imgW="1422360" imgH="393480" progId="Equation.3">
                  <p:embed/>
                </p:oleObj>
              </mc:Choice>
              <mc:Fallback>
                <p:oleObj name="Equation" r:id="rId5" imgW="14223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562600"/>
                        <a:ext cx="25114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85800" y="5638800"/>
            <a:ext cx="3162469" cy="738664"/>
          </a:xfrm>
          <a:prstGeom prst="rect">
            <a:avLst/>
          </a:prstGeom>
          <a:noFill/>
        </p:spPr>
        <p:txBody>
          <a:bodyPr wrap="none" rtlCol="0">
            <a:spAutoFit/>
          </a:bodyPr>
          <a:lstStyle/>
          <a:p>
            <a:pPr lvl="0"/>
            <a:r>
              <a:rPr lang="en-US" sz="2400" b="1" dirty="0" smtClean="0"/>
              <a:t>Union Bound (rounds): </a:t>
            </a:r>
            <a:endParaRPr lang="en-US" sz="2400" b="1" baseline="30000" dirty="0" smtClean="0">
              <a:sym typeface="Mathematica1Mono"/>
            </a:endParaRPr>
          </a:p>
          <a:p>
            <a:endParaRPr lang="en-US"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57</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Algorithm</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609600" y="1600200"/>
            <a:ext cx="8229600" cy="395731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107D062-7B78-4673-B89D-2359FA285A5D}" type="slidenum">
              <a:rPr lang="en-US" smtClean="0"/>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Predictable Responses</a:t>
            </a:r>
            <a:endParaRPr lang="en-US" dirty="0"/>
          </a:p>
        </p:txBody>
      </p:sp>
      <p:sp>
        <p:nvSpPr>
          <p:cNvPr id="3" name="Content Placeholder 2"/>
          <p:cNvSpPr>
            <a:spLocks noGrp="1"/>
          </p:cNvSpPr>
          <p:nvPr>
            <p:ph idx="1"/>
          </p:nvPr>
        </p:nvSpPr>
        <p:spPr>
          <a:xfrm>
            <a:off x="5943600" y="1676400"/>
            <a:ext cx="8229600" cy="4525963"/>
          </a:xfrm>
        </p:spPr>
        <p:txBody>
          <a:bodyPr>
            <a:normAutofit fontScale="77500" lnSpcReduction="20000"/>
          </a:bodyPr>
          <a:lstStyle/>
          <a:p>
            <a:pPr>
              <a:buNone/>
            </a:pPr>
            <a:r>
              <a:rPr lang="en-US" dirty="0" smtClean="0"/>
              <a:t>1. password</a:t>
            </a:r>
          </a:p>
          <a:p>
            <a:pPr>
              <a:buNone/>
            </a:pPr>
            <a:r>
              <a:rPr lang="en-US" dirty="0" smtClean="0"/>
              <a:t>2. 123456</a:t>
            </a:r>
          </a:p>
          <a:p>
            <a:pPr>
              <a:buNone/>
            </a:pPr>
            <a:r>
              <a:rPr lang="en-US" dirty="0" smtClean="0"/>
              <a:t>3. 12345678</a:t>
            </a:r>
          </a:p>
          <a:p>
            <a:pPr>
              <a:buNone/>
            </a:pPr>
            <a:r>
              <a:rPr lang="en-US" dirty="0" smtClean="0"/>
              <a:t>4. abc123</a:t>
            </a:r>
          </a:p>
          <a:p>
            <a:pPr>
              <a:buNone/>
            </a:pPr>
            <a:r>
              <a:rPr lang="en-US" dirty="0" smtClean="0"/>
              <a:t>5. qwerty</a:t>
            </a:r>
          </a:p>
          <a:p>
            <a:pPr>
              <a:buNone/>
            </a:pPr>
            <a:r>
              <a:rPr lang="en-US" dirty="0" smtClean="0"/>
              <a:t>6. monkey</a:t>
            </a:r>
          </a:p>
          <a:p>
            <a:pPr>
              <a:buNone/>
            </a:pPr>
            <a:r>
              <a:rPr lang="en-US" dirty="0" smtClean="0"/>
              <a:t>7. </a:t>
            </a:r>
            <a:r>
              <a:rPr lang="en-US" dirty="0" err="1" smtClean="0"/>
              <a:t>letmein</a:t>
            </a:r>
            <a:endParaRPr lang="en-US" dirty="0" smtClean="0"/>
          </a:p>
          <a:p>
            <a:pPr>
              <a:buNone/>
            </a:pPr>
            <a:r>
              <a:rPr lang="en-US" dirty="0" smtClean="0"/>
              <a:t>8. dragon</a:t>
            </a:r>
          </a:p>
          <a:p>
            <a:pPr>
              <a:buNone/>
            </a:pPr>
            <a:r>
              <a:rPr lang="en-US" dirty="0" smtClean="0"/>
              <a:t>9. 111111</a:t>
            </a:r>
          </a:p>
          <a:p>
            <a:pPr>
              <a:buNone/>
            </a:pPr>
            <a:r>
              <a:rPr lang="en-US" dirty="0" smtClean="0"/>
              <a:t>….</a:t>
            </a:r>
          </a:p>
          <a:p>
            <a:pPr>
              <a:buNone/>
            </a:pPr>
            <a:r>
              <a:rPr lang="en-US" b="1" dirty="0" smtClean="0"/>
              <a:t>25. password1</a:t>
            </a:r>
          </a:p>
          <a:p>
            <a:pPr>
              <a:buNone/>
            </a:pPr>
            <a:endParaRPr lang="en-US" dirty="0"/>
          </a:p>
        </p:txBody>
      </p:sp>
      <p:pic>
        <p:nvPicPr>
          <p:cNvPr id="2051" name="Picture 3"/>
          <p:cNvPicPr>
            <a:picLocks noChangeAspect="1" noChangeArrowheads="1"/>
          </p:cNvPicPr>
          <p:nvPr/>
        </p:nvPicPr>
        <p:blipFill>
          <a:blip r:embed="rId3" cstate="print"/>
          <a:srcRect l="11579" t="39333" r="70527" b="8222"/>
          <a:stretch>
            <a:fillRect/>
          </a:stretch>
        </p:blipFill>
        <p:spPr bwMode="auto">
          <a:xfrm>
            <a:off x="533400" y="1676400"/>
            <a:ext cx="5181600" cy="4495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5</a:t>
            </a:fld>
            <a:endParaRPr lang="en-US"/>
          </a:p>
        </p:txBody>
      </p:sp>
    </p:spTree>
    <p:extLst>
      <p:ext uri="{BB962C8B-B14F-4D97-AF65-F5344CB8AC3E}">
        <p14:creationId xmlns:p14="http://schemas.microsoft.com/office/powerpoint/2010/main" val="3719902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b="1" dirty="0" smtClean="0"/>
                        <a:t>NP-Hard</a:t>
                      </a:r>
                    </a:p>
                    <a:p>
                      <a:r>
                        <a:rPr lang="en-US" b="1" dirty="0" smtClean="0"/>
                        <a:t>APX-Hard (UGC)</a:t>
                      </a:r>
                      <a:endParaRPr lang="en-US" b="1"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sp>
        <p:nvSpPr>
          <p:cNvPr id="6" name="TextBox 5"/>
          <p:cNvSpPr txBox="1"/>
          <p:nvPr/>
        </p:nvSpPr>
        <p:spPr>
          <a:xfrm>
            <a:off x="457200" y="3886200"/>
            <a:ext cx="1840568" cy="461665"/>
          </a:xfrm>
          <a:prstGeom prst="rect">
            <a:avLst/>
          </a:prstGeom>
          <a:noFill/>
        </p:spPr>
        <p:txBody>
          <a:bodyPr wrap="none" rtlCol="0">
            <a:spAutoFit/>
          </a:bodyPr>
          <a:lstStyle/>
          <a:p>
            <a:r>
              <a:rPr lang="en-US" sz="2400" dirty="0" smtClean="0"/>
              <a:t>This Talk: k=1</a:t>
            </a:r>
            <a:endParaRPr lang="en-US" sz="2400" dirty="0"/>
          </a:p>
        </p:txBody>
      </p:sp>
      <p:sp>
        <p:nvSpPr>
          <p:cNvPr id="3" name="Slide Number Placeholder 2"/>
          <p:cNvSpPr>
            <a:spLocks noGrp="1"/>
          </p:cNvSpPr>
          <p:nvPr>
            <p:ph type="sldNum" sz="quarter" idx="12"/>
          </p:nvPr>
        </p:nvSpPr>
        <p:spPr/>
        <p:txBody>
          <a:bodyPr/>
          <a:lstStyle/>
          <a:p>
            <a:fld id="{3107D062-7B78-4673-B89D-2359FA285A5D}" type="slidenum">
              <a:rPr lang="en-US" smtClean="0"/>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Model - Large k</a:t>
            </a:r>
            <a:endParaRPr lang="en-US" dirty="0"/>
          </a:p>
        </p:txBody>
      </p:sp>
      <p:sp>
        <p:nvSpPr>
          <p:cNvPr id="3" name="Content Placeholder 2"/>
          <p:cNvSpPr>
            <a:spLocks noGrp="1"/>
          </p:cNvSpPr>
          <p:nvPr>
            <p:ph idx="1"/>
          </p:nvPr>
        </p:nvSpPr>
        <p:spPr/>
        <p:txBody>
          <a:bodyPr/>
          <a:lstStyle/>
          <a:p>
            <a:pPr>
              <a:buNone/>
            </a:pPr>
            <a:r>
              <a:rPr lang="en-US" b="1" dirty="0" smtClean="0"/>
              <a:t>Theorem: </a:t>
            </a:r>
            <a:r>
              <a:rPr lang="en-US" dirty="0" smtClean="0"/>
              <a:t>It is NP-Hard to optimize p(</a:t>
            </a:r>
            <a:r>
              <a:rPr lang="en-US" dirty="0" err="1" smtClean="0"/>
              <a:t>k,</a:t>
            </a:r>
            <a:r>
              <a:rPr lang="en-US" b="1" dirty="0" err="1" smtClean="0"/>
              <a:t>A</a:t>
            </a:r>
            <a:r>
              <a:rPr lang="en-US" dirty="0" smtClean="0"/>
              <a:t>) in the rankings model when k is a parameter.</a:t>
            </a:r>
          </a:p>
          <a:p>
            <a:pPr>
              <a:buNone/>
            </a:pPr>
            <a:endParaRPr lang="en-US" dirty="0" smtClean="0"/>
          </a:p>
          <a:p>
            <a:pPr>
              <a:buNone/>
            </a:pPr>
            <a:endParaRPr lang="en-US" dirty="0" smtClean="0"/>
          </a:p>
          <a:p>
            <a:pPr>
              <a:buNone/>
            </a:pPr>
            <a:r>
              <a:rPr lang="en-US" b="1" dirty="0" smtClean="0"/>
              <a:t>Theorem: </a:t>
            </a:r>
            <a:r>
              <a:rPr lang="en-US" dirty="0" smtClean="0"/>
              <a:t>In the normalized probabilities model there is an efficient algorithm to optimize p(</a:t>
            </a:r>
            <a:r>
              <a:rPr lang="en-US" dirty="0" err="1" smtClean="0"/>
              <a:t>k,</a:t>
            </a:r>
            <a:r>
              <a:rPr lang="en-US" b="1" dirty="0" err="1" smtClean="0"/>
              <a:t>A</a:t>
            </a:r>
            <a:r>
              <a:rPr lang="en-US" dirty="0" smtClean="0"/>
              <a:t>) for </a:t>
            </a:r>
            <a:r>
              <a:rPr lang="en-US" i="1" dirty="0" smtClean="0"/>
              <a:t>any</a:t>
            </a:r>
            <a:r>
              <a:rPr lang="en-US" dirty="0" smtClean="0"/>
              <a:t> k.</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a:xfrm>
            <a:off x="457200" y="1600201"/>
            <a:ext cx="2743200" cy="533400"/>
          </a:xfrm>
        </p:spPr>
        <p:txBody>
          <a:bodyPr>
            <a:normAutofit lnSpcReduction="10000"/>
          </a:bodyPr>
          <a:lstStyle/>
          <a:p>
            <a:pPr>
              <a:buNone/>
            </a:pPr>
            <a:r>
              <a:rPr lang="en-US" dirty="0" smtClean="0"/>
              <a:t>Vertex Cover</a:t>
            </a:r>
            <a:endParaRPr lang="en-US" dirty="0"/>
          </a:p>
        </p:txBody>
      </p:sp>
      <p:sp>
        <p:nvSpPr>
          <p:cNvPr id="14" name="Cloud 13"/>
          <p:cNvSpPr/>
          <p:nvPr/>
        </p:nvSpPr>
        <p:spPr>
          <a:xfrm>
            <a:off x="685800" y="2057400"/>
            <a:ext cx="3276600" cy="34290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15" name="Oval 14"/>
          <p:cNvSpPr/>
          <p:nvPr/>
        </p:nvSpPr>
        <p:spPr>
          <a:xfrm>
            <a:off x="1600200" y="2590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55917" y="3352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5" idx="5"/>
          </p:cNvCxnSpPr>
          <p:nvPr/>
        </p:nvCxnSpPr>
        <p:spPr>
          <a:xfrm flipH="1" flipV="1">
            <a:off x="1966806" y="2929872"/>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6" idx="6"/>
          </p:cNvCxnSpPr>
          <p:nvPr/>
        </p:nvCxnSpPr>
        <p:spPr>
          <a:xfrm flipH="1">
            <a:off x="1485423" y="3352800"/>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15" idx="3"/>
          </p:cNvCxnSpPr>
          <p:nvPr/>
        </p:nvCxnSpPr>
        <p:spPr>
          <a:xfrm flipV="1">
            <a:off x="1422523" y="2929872"/>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514600" y="30480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667000" y="3429000"/>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1600" y="37338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19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62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28800" y="3733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0" idx="7"/>
            <a:endCxn id="20" idx="4"/>
          </p:cNvCxnSpPr>
          <p:nvPr/>
        </p:nvCxnSpPr>
        <p:spPr>
          <a:xfrm flipV="1">
            <a:off x="2195406" y="3445247"/>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2"/>
            <a:endCxn id="16" idx="5"/>
          </p:cNvCxnSpPr>
          <p:nvPr/>
        </p:nvCxnSpPr>
        <p:spPr>
          <a:xfrm flipH="1" flipV="1">
            <a:off x="1422523" y="3691872"/>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4191000" y="34290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p:cNvGraphicFramePr>
            <a:graphicFrameLocks noGrp="1"/>
          </p:cNvGraphicFramePr>
          <p:nvPr/>
        </p:nvGraphicFramePr>
        <p:xfrm>
          <a:off x="5791200" y="1676400"/>
          <a:ext cx="2362200" cy="2438400"/>
        </p:xfrm>
        <a:graphic>
          <a:graphicData uri="http://schemas.openxmlformats.org/drawingml/2006/table">
            <a:tbl>
              <a:tblPr firstRow="1" bandRow="1">
                <a:tableStyleId>{5C22544A-7EE6-4342-B048-85BDC9FD1C3A}</a:tableStyleId>
              </a:tblPr>
              <a:tblGrid>
                <a:gridCol w="1181100"/>
                <a:gridCol w="1181100"/>
              </a:tblGrid>
              <a:tr h="609600">
                <a:tc gridSpan="2">
                  <a:txBody>
                    <a:bodyPr/>
                    <a:lstStyle/>
                    <a:p>
                      <a:pPr algn="ctr"/>
                      <a:r>
                        <a:rPr lang="en-US" dirty="0" smtClean="0"/>
                        <a:t>Edge {</a:t>
                      </a:r>
                      <a:r>
                        <a:rPr lang="en-US" dirty="0" err="1" smtClean="0"/>
                        <a:t>u,v</a:t>
                      </a:r>
                      <a:r>
                        <a:rPr lang="en-US" dirty="0" smtClean="0"/>
                        <a:t>}</a:t>
                      </a:r>
                      <a:endParaRPr lang="en-US" dirty="0"/>
                    </a:p>
                  </a:txBody>
                  <a:tcPr/>
                </a:tc>
                <a:tc hMerge="1">
                  <a:txBody>
                    <a:bodyPr/>
                    <a:lstStyle/>
                    <a:p>
                      <a:pPr algn="ctr"/>
                      <a:endParaRPr lang="en-US" dirty="0"/>
                    </a:p>
                  </a:txBody>
                  <a:tcPr/>
                </a:tc>
              </a:tr>
              <a:tr h="609600">
                <a:tc>
                  <a:txBody>
                    <a:bodyPr/>
                    <a:lstStyle/>
                    <a:p>
                      <a:pPr algn="ctr"/>
                      <a:r>
                        <a:rPr lang="en-US" b="1" dirty="0" smtClean="0">
                          <a:solidFill>
                            <a:srgbClr val="00B050"/>
                          </a:solidFill>
                        </a:rPr>
                        <a:t>U</a:t>
                      </a:r>
                      <a:endParaRPr lang="en-US" b="1" dirty="0">
                        <a:solidFill>
                          <a:srgbClr val="00B050"/>
                        </a:solidFill>
                      </a:endParaRPr>
                    </a:p>
                  </a:txBody>
                  <a:tcPr/>
                </a:tc>
                <a:tc>
                  <a:txBody>
                    <a:bodyPr/>
                    <a:lstStyle/>
                    <a:p>
                      <a:pPr algn="ctr"/>
                      <a:r>
                        <a:rPr lang="en-US" b="1" dirty="0" smtClean="0">
                          <a:solidFill>
                            <a:srgbClr val="00B050"/>
                          </a:solidFill>
                        </a:rPr>
                        <a:t>V</a:t>
                      </a:r>
                      <a:endParaRPr lang="en-US" b="1" dirty="0">
                        <a:solidFill>
                          <a:srgbClr val="00B050"/>
                        </a:solidFill>
                      </a:endParaRPr>
                    </a:p>
                  </a:txBody>
                  <a:tcPr/>
                </a:tc>
              </a:tr>
              <a:tr h="609600">
                <a:tc>
                  <a:txBody>
                    <a:bodyPr/>
                    <a:lstStyle/>
                    <a:p>
                      <a:pPr algn="ctr"/>
                      <a:r>
                        <a:rPr lang="en-US" dirty="0" smtClean="0"/>
                        <a:t>{</a:t>
                      </a:r>
                      <a:r>
                        <a:rPr lang="en-US" dirty="0" err="1" smtClean="0"/>
                        <a:t>u,v</a:t>
                      </a:r>
                      <a:r>
                        <a:rPr lang="en-US" dirty="0" smtClean="0"/>
                        <a:t>}</a:t>
                      </a:r>
                      <a:endParaRPr lang="en-US" dirty="0"/>
                    </a:p>
                  </a:txBody>
                  <a:tcPr/>
                </a:tc>
                <a:tc>
                  <a:txBody>
                    <a:bodyPr/>
                    <a:lstStyle/>
                    <a:p>
                      <a:pPr algn="ctr"/>
                      <a:r>
                        <a:rPr lang="en-US" dirty="0" smtClean="0"/>
                        <a:t>{</a:t>
                      </a:r>
                      <a:r>
                        <a:rPr lang="en-US" dirty="0" err="1" smtClean="0"/>
                        <a:t>u,v</a:t>
                      </a:r>
                      <a:r>
                        <a:rPr lang="en-US" dirty="0" smtClean="0"/>
                        <a:t>}</a:t>
                      </a:r>
                      <a:endParaRPr lang="en-US" dirty="0"/>
                    </a:p>
                  </a:txBody>
                  <a:tcPr/>
                </a:tc>
              </a:tr>
              <a:tr h="609600">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46" name="TextBox 45"/>
          <p:cNvSpPr txBox="1"/>
          <p:nvPr/>
        </p:nvSpPr>
        <p:spPr>
          <a:xfrm>
            <a:off x="685800" y="5562600"/>
            <a:ext cx="4176656" cy="923330"/>
          </a:xfrm>
          <a:prstGeom prst="rect">
            <a:avLst/>
          </a:prstGeom>
          <a:noFill/>
        </p:spPr>
        <p:txBody>
          <a:bodyPr wrap="none" rtlCol="0">
            <a:spAutoFit/>
          </a:bodyPr>
          <a:lstStyle/>
          <a:p>
            <a:r>
              <a:rPr lang="en-US" dirty="0" smtClean="0"/>
              <a:t>g vertices</a:t>
            </a:r>
          </a:p>
          <a:p>
            <a:r>
              <a:rPr lang="en-US" dirty="0" smtClean="0"/>
              <a:t>e edges</a:t>
            </a:r>
          </a:p>
          <a:p>
            <a:r>
              <a:rPr lang="en-US" b="1" dirty="0" smtClean="0"/>
              <a:t>Question: Is there a vertex cover of size t?</a:t>
            </a:r>
            <a:endParaRPr lang="en-US" b="1" dirty="0"/>
          </a:p>
        </p:txBody>
      </p:sp>
      <p:sp>
        <p:nvSpPr>
          <p:cNvPr id="47" name="TextBox 46"/>
          <p:cNvSpPr txBox="1"/>
          <p:nvPr/>
        </p:nvSpPr>
        <p:spPr>
          <a:xfrm>
            <a:off x="5791200" y="4191000"/>
            <a:ext cx="3179140" cy="1200329"/>
          </a:xfrm>
          <a:prstGeom prst="rect">
            <a:avLst/>
          </a:prstGeom>
          <a:noFill/>
        </p:spPr>
        <p:txBody>
          <a:bodyPr wrap="none" rtlCol="0">
            <a:spAutoFit/>
          </a:bodyPr>
          <a:lstStyle/>
          <a:p>
            <a:r>
              <a:rPr lang="en-US" dirty="0" smtClean="0"/>
              <a:t>k = g+e-t-1</a:t>
            </a:r>
          </a:p>
          <a:p>
            <a:r>
              <a:rPr lang="en-US" dirty="0" smtClean="0"/>
              <a:t>n=2e preference lists</a:t>
            </a:r>
          </a:p>
          <a:p>
            <a:r>
              <a:rPr lang="en-US" dirty="0" err="1" smtClean="0"/>
              <a:t>e+g</a:t>
            </a:r>
            <a:r>
              <a:rPr lang="en-US" dirty="0" smtClean="0"/>
              <a:t> passwords</a:t>
            </a:r>
          </a:p>
          <a:p>
            <a:r>
              <a:rPr lang="en-US" dirty="0" smtClean="0"/>
              <a:t>Uncover {</a:t>
            </a:r>
            <a:r>
              <a:rPr lang="en-US" dirty="0" err="1" smtClean="0"/>
              <a:t>u,v</a:t>
            </a:r>
            <a:r>
              <a:rPr lang="en-US" dirty="0" smtClean="0"/>
              <a:t>} by banning u or v</a:t>
            </a:r>
          </a:p>
        </p:txBody>
      </p:sp>
      <p:sp>
        <p:nvSpPr>
          <p:cNvPr id="49" name="TextBox 48"/>
          <p:cNvSpPr txBox="1"/>
          <p:nvPr/>
        </p:nvSpPr>
        <p:spPr>
          <a:xfrm>
            <a:off x="2971800" y="2895600"/>
            <a:ext cx="306494" cy="369332"/>
          </a:xfrm>
          <a:prstGeom prst="rect">
            <a:avLst/>
          </a:prstGeom>
          <a:noFill/>
        </p:spPr>
        <p:txBody>
          <a:bodyPr wrap="none" rtlCol="0">
            <a:spAutoFit/>
          </a:bodyPr>
          <a:lstStyle/>
          <a:p>
            <a:r>
              <a:rPr lang="en-US" dirty="0" smtClean="0"/>
              <a:t>u</a:t>
            </a:r>
            <a:endParaRPr lang="en-US" dirty="0"/>
          </a:p>
        </p:txBody>
      </p:sp>
      <p:sp>
        <p:nvSpPr>
          <p:cNvPr id="50" name="TextBox 49"/>
          <p:cNvSpPr txBox="1"/>
          <p:nvPr/>
        </p:nvSpPr>
        <p:spPr>
          <a:xfrm>
            <a:off x="2819400" y="4114800"/>
            <a:ext cx="288862" cy="369332"/>
          </a:xfrm>
          <a:prstGeom prst="rect">
            <a:avLst/>
          </a:prstGeom>
          <a:noFill/>
        </p:spPr>
        <p:txBody>
          <a:bodyPr wrap="none" rtlCol="0">
            <a:spAutoFit/>
          </a:bodyPr>
          <a:lstStyle/>
          <a:p>
            <a:r>
              <a:rPr lang="en-US" dirty="0" smtClean="0"/>
              <a:t>v</a:t>
            </a:r>
            <a:endParaRPr lang="en-US" dirty="0"/>
          </a:p>
        </p:txBody>
      </p:sp>
      <p:sp>
        <p:nvSpPr>
          <p:cNvPr id="51" name="TextBox 50"/>
          <p:cNvSpPr txBox="1"/>
          <p:nvPr/>
        </p:nvSpPr>
        <p:spPr>
          <a:xfrm>
            <a:off x="990600" y="2971800"/>
            <a:ext cx="288862" cy="369332"/>
          </a:xfrm>
          <a:prstGeom prst="rect">
            <a:avLst/>
          </a:prstGeom>
          <a:noFill/>
        </p:spPr>
        <p:txBody>
          <a:bodyPr wrap="none" rtlCol="0">
            <a:spAutoFit/>
          </a:bodyPr>
          <a:lstStyle/>
          <a:p>
            <a:r>
              <a:rPr lang="en-US" dirty="0" smtClean="0"/>
              <a:t>x</a:t>
            </a:r>
            <a:endParaRPr lang="en-US" dirty="0"/>
          </a:p>
        </p:txBody>
      </p:sp>
      <p:sp>
        <p:nvSpPr>
          <p:cNvPr id="55" name="Oval 54"/>
          <p:cNvSpPr/>
          <p:nvPr/>
        </p:nvSpPr>
        <p:spPr>
          <a:xfrm>
            <a:off x="1066800" y="3352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0083"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373083"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39683" y="3733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61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lstStyle/>
          <a:p>
            <a:pPr>
              <a:buNone/>
            </a:pPr>
            <a:r>
              <a:rPr lang="en-US" dirty="0" smtClean="0"/>
              <a:t>Vertex Cover</a:t>
            </a:r>
            <a:endParaRPr lang="en-US" dirty="0"/>
          </a:p>
        </p:txBody>
      </p:sp>
      <p:sp>
        <p:nvSpPr>
          <p:cNvPr id="14" name="Cloud 13"/>
          <p:cNvSpPr/>
          <p:nvPr/>
        </p:nvSpPr>
        <p:spPr>
          <a:xfrm>
            <a:off x="685800" y="2057400"/>
            <a:ext cx="3276600" cy="34290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15" name="Oval 14"/>
          <p:cNvSpPr/>
          <p:nvPr/>
        </p:nvSpPr>
        <p:spPr>
          <a:xfrm>
            <a:off x="1600200" y="2590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55917" y="33528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5" idx="5"/>
          </p:cNvCxnSpPr>
          <p:nvPr/>
        </p:nvCxnSpPr>
        <p:spPr>
          <a:xfrm flipH="1" flipV="1">
            <a:off x="1966806" y="2929872"/>
            <a:ext cx="686894" cy="252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6" idx="6"/>
          </p:cNvCxnSpPr>
          <p:nvPr/>
        </p:nvCxnSpPr>
        <p:spPr>
          <a:xfrm flipH="1">
            <a:off x="1485423" y="3352800"/>
            <a:ext cx="1170694" cy="19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15" idx="3"/>
          </p:cNvCxnSpPr>
          <p:nvPr/>
        </p:nvCxnSpPr>
        <p:spPr>
          <a:xfrm flipV="1">
            <a:off x="1422523" y="2929872"/>
            <a:ext cx="240577" cy="48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514600" y="3048000"/>
            <a:ext cx="429506" cy="39724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667000" y="3429000"/>
            <a:ext cx="152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1600" y="37338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19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62200" y="4114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28800" y="3733800"/>
            <a:ext cx="429506" cy="3972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0" idx="7"/>
            <a:endCxn id="20" idx="4"/>
          </p:cNvCxnSpPr>
          <p:nvPr/>
        </p:nvCxnSpPr>
        <p:spPr>
          <a:xfrm flipV="1">
            <a:off x="2195406" y="3445247"/>
            <a:ext cx="533947" cy="346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2"/>
            <a:endCxn id="16" idx="5"/>
          </p:cNvCxnSpPr>
          <p:nvPr/>
        </p:nvCxnSpPr>
        <p:spPr>
          <a:xfrm flipH="1" flipV="1">
            <a:off x="1422523" y="3691872"/>
            <a:ext cx="406277" cy="240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4191000" y="34290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85800" y="5562600"/>
            <a:ext cx="4351384" cy="923330"/>
          </a:xfrm>
          <a:prstGeom prst="rect">
            <a:avLst/>
          </a:prstGeom>
          <a:noFill/>
        </p:spPr>
        <p:txBody>
          <a:bodyPr wrap="none" rtlCol="0">
            <a:spAutoFit/>
          </a:bodyPr>
          <a:lstStyle/>
          <a:p>
            <a:r>
              <a:rPr lang="en-US" dirty="0" smtClean="0"/>
              <a:t>n vertices</a:t>
            </a:r>
          </a:p>
          <a:p>
            <a:r>
              <a:rPr lang="en-US" dirty="0" smtClean="0"/>
              <a:t>m edges</a:t>
            </a:r>
          </a:p>
          <a:p>
            <a:r>
              <a:rPr lang="en-US" b="1" dirty="0" smtClean="0"/>
              <a:t>Question: Is there a vertex cover C of size t?</a:t>
            </a:r>
            <a:endParaRPr lang="en-US" b="1" dirty="0"/>
          </a:p>
        </p:txBody>
      </p:sp>
      <p:sp>
        <p:nvSpPr>
          <p:cNvPr id="47" name="TextBox 46"/>
          <p:cNvSpPr txBox="1"/>
          <p:nvPr/>
        </p:nvSpPr>
        <p:spPr>
          <a:xfrm>
            <a:off x="5791200" y="4495800"/>
            <a:ext cx="1266693" cy="646331"/>
          </a:xfrm>
          <a:prstGeom prst="rect">
            <a:avLst/>
          </a:prstGeom>
          <a:noFill/>
        </p:spPr>
        <p:txBody>
          <a:bodyPr wrap="none" rtlCol="0">
            <a:spAutoFit/>
          </a:bodyPr>
          <a:lstStyle/>
          <a:p>
            <a:r>
              <a:rPr lang="en-US" dirty="0" smtClean="0"/>
              <a:t>k = m+n-t-1</a:t>
            </a:r>
          </a:p>
          <a:p>
            <a:endParaRPr lang="en-US" dirty="0" smtClean="0"/>
          </a:p>
        </p:txBody>
      </p:sp>
      <p:sp>
        <p:nvSpPr>
          <p:cNvPr id="23" name="TextBox 22"/>
          <p:cNvSpPr txBox="1"/>
          <p:nvPr/>
        </p:nvSpPr>
        <p:spPr>
          <a:xfrm>
            <a:off x="2971800" y="2895600"/>
            <a:ext cx="306494" cy="369332"/>
          </a:xfrm>
          <a:prstGeom prst="rect">
            <a:avLst/>
          </a:prstGeom>
          <a:noFill/>
        </p:spPr>
        <p:txBody>
          <a:bodyPr wrap="none" rtlCol="0">
            <a:spAutoFit/>
          </a:bodyPr>
          <a:lstStyle/>
          <a:p>
            <a:r>
              <a:rPr lang="en-US" dirty="0" smtClean="0"/>
              <a:t>u</a:t>
            </a:r>
            <a:endParaRPr lang="en-US" dirty="0"/>
          </a:p>
        </p:txBody>
      </p:sp>
      <p:sp>
        <p:nvSpPr>
          <p:cNvPr id="24" name="TextBox 23"/>
          <p:cNvSpPr txBox="1"/>
          <p:nvPr/>
        </p:nvSpPr>
        <p:spPr>
          <a:xfrm>
            <a:off x="2819400" y="4114800"/>
            <a:ext cx="288862" cy="369332"/>
          </a:xfrm>
          <a:prstGeom prst="rect">
            <a:avLst/>
          </a:prstGeom>
          <a:noFill/>
        </p:spPr>
        <p:txBody>
          <a:bodyPr wrap="none" rtlCol="0">
            <a:spAutoFit/>
          </a:bodyPr>
          <a:lstStyle/>
          <a:p>
            <a:r>
              <a:rPr lang="en-US" dirty="0" smtClean="0"/>
              <a:t>v</a:t>
            </a:r>
            <a:endParaRPr lang="en-US" dirty="0"/>
          </a:p>
        </p:txBody>
      </p:sp>
      <p:graphicFrame>
        <p:nvGraphicFramePr>
          <p:cNvPr id="32" name="Table 31"/>
          <p:cNvGraphicFramePr>
            <a:graphicFrameLocks noGrp="1"/>
          </p:cNvGraphicFramePr>
          <p:nvPr/>
        </p:nvGraphicFramePr>
        <p:xfrm>
          <a:off x="5715000" y="1905000"/>
          <a:ext cx="2362200" cy="2438400"/>
        </p:xfrm>
        <a:graphic>
          <a:graphicData uri="http://schemas.openxmlformats.org/drawingml/2006/table">
            <a:tbl>
              <a:tblPr firstRow="1" bandRow="1">
                <a:tableStyleId>{5C22544A-7EE6-4342-B048-85BDC9FD1C3A}</a:tableStyleId>
              </a:tblPr>
              <a:tblGrid>
                <a:gridCol w="1181100"/>
                <a:gridCol w="1181100"/>
              </a:tblGrid>
              <a:tr h="609600">
                <a:tc gridSpan="2">
                  <a:txBody>
                    <a:bodyPr/>
                    <a:lstStyle/>
                    <a:p>
                      <a:pPr algn="ctr"/>
                      <a:r>
                        <a:rPr lang="en-US" dirty="0" smtClean="0"/>
                        <a:t>Edge e = {</a:t>
                      </a:r>
                      <a:r>
                        <a:rPr lang="en-US" dirty="0" err="1" smtClean="0"/>
                        <a:t>u,v</a:t>
                      </a:r>
                      <a:r>
                        <a:rPr lang="en-US" dirty="0" smtClean="0"/>
                        <a:t>}</a:t>
                      </a:r>
                      <a:endParaRPr lang="en-US" dirty="0"/>
                    </a:p>
                  </a:txBody>
                  <a:tcPr/>
                </a:tc>
                <a:tc hMerge="1">
                  <a:txBody>
                    <a:bodyPr/>
                    <a:lstStyle/>
                    <a:p>
                      <a:pPr algn="ctr"/>
                      <a:endParaRPr lang="en-US" dirty="0"/>
                    </a:p>
                  </a:txBody>
                  <a:tcPr/>
                </a:tc>
              </a:tr>
              <a:tr h="609600">
                <a:tc>
                  <a:txBody>
                    <a:bodyPr/>
                    <a:lstStyle/>
                    <a:p>
                      <a:pPr algn="ctr"/>
                      <a:r>
                        <a:rPr lang="en-US" strike="sngStrike" dirty="0" smtClean="0">
                          <a:solidFill>
                            <a:srgbClr val="FF0000"/>
                          </a:solidFill>
                        </a:rPr>
                        <a:t>U</a:t>
                      </a:r>
                      <a:endParaRPr lang="en-US" strike="sngStrike" dirty="0">
                        <a:solidFill>
                          <a:srgbClr val="FF0000"/>
                        </a:solidFill>
                      </a:endParaRPr>
                    </a:p>
                  </a:txBody>
                  <a:tcPr/>
                </a:tc>
                <a:tc>
                  <a:txBody>
                    <a:bodyPr/>
                    <a:lstStyle/>
                    <a:p>
                      <a:pPr algn="ctr"/>
                      <a:r>
                        <a:rPr lang="en-US" b="1" dirty="0" smtClean="0">
                          <a:solidFill>
                            <a:srgbClr val="00B050"/>
                          </a:solidFill>
                        </a:rPr>
                        <a:t>V</a:t>
                      </a:r>
                      <a:endParaRPr lang="en-US" b="1" dirty="0">
                        <a:solidFill>
                          <a:srgbClr val="00B050"/>
                        </a:solidFill>
                      </a:endParaRPr>
                    </a:p>
                  </a:txBody>
                  <a:tcPr/>
                </a:tc>
              </a:tr>
              <a:tr h="609600">
                <a:tc>
                  <a:txBody>
                    <a:bodyPr/>
                    <a:lstStyle/>
                    <a:p>
                      <a:pPr algn="ctr"/>
                      <a:r>
                        <a:rPr lang="en-US" b="1" dirty="0" smtClean="0">
                          <a:solidFill>
                            <a:srgbClr val="00B050"/>
                          </a:solidFill>
                        </a:rPr>
                        <a:t>e</a:t>
                      </a:r>
                      <a:endParaRPr lang="en-US" b="1" dirty="0">
                        <a:solidFill>
                          <a:srgbClr val="00B050"/>
                        </a:solidFill>
                      </a:endParaRPr>
                    </a:p>
                  </a:txBody>
                  <a:tcPr/>
                </a:tc>
                <a:tc>
                  <a:txBody>
                    <a:bodyPr/>
                    <a:lstStyle/>
                    <a:p>
                      <a:pPr algn="ctr"/>
                      <a:r>
                        <a:rPr lang="en-US" dirty="0" smtClean="0"/>
                        <a:t>e</a:t>
                      </a:r>
                      <a:endParaRPr lang="en-US" dirty="0"/>
                    </a:p>
                  </a:txBody>
                  <a:tcPr/>
                </a:tc>
              </a:tr>
              <a:tr h="609600">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sp>
        <p:nvSpPr>
          <p:cNvPr id="33" name="TextBox 32"/>
          <p:cNvSpPr txBox="1"/>
          <p:nvPr/>
        </p:nvSpPr>
        <p:spPr>
          <a:xfrm>
            <a:off x="6248400" y="5181600"/>
            <a:ext cx="1335494" cy="923330"/>
          </a:xfrm>
          <a:prstGeom prst="rect">
            <a:avLst/>
          </a:prstGeom>
          <a:noFill/>
        </p:spPr>
        <p:txBody>
          <a:bodyPr wrap="none" rtlCol="0">
            <a:spAutoFit/>
          </a:bodyPr>
          <a:lstStyle/>
          <a:p>
            <a:r>
              <a:rPr lang="en-US" dirty="0" smtClean="0"/>
              <a:t>p(</a:t>
            </a:r>
            <a:r>
              <a:rPr lang="en-US" dirty="0" err="1" smtClean="0"/>
              <a:t>k,</a:t>
            </a:r>
            <a:r>
              <a:rPr lang="en-US" b="1" dirty="0" err="1" smtClean="0"/>
              <a:t>A</a:t>
            </a:r>
            <a:r>
              <a:rPr lang="en-US" dirty="0" smtClean="0"/>
              <a:t>) &lt; 1</a:t>
            </a:r>
          </a:p>
          <a:p>
            <a:r>
              <a:rPr lang="en-US" dirty="0" smtClean="0"/>
              <a:t>p(k+1,</a:t>
            </a:r>
            <a:r>
              <a:rPr lang="en-US" b="1" dirty="0" smtClean="0"/>
              <a:t>A</a:t>
            </a:r>
            <a:r>
              <a:rPr lang="en-US" dirty="0" smtClean="0"/>
              <a:t>) = 1</a:t>
            </a:r>
          </a:p>
          <a:p>
            <a:endParaRPr lang="en-US" dirty="0" smtClean="0"/>
          </a:p>
        </p:txBody>
      </p:sp>
      <p:sp>
        <p:nvSpPr>
          <p:cNvPr id="34" name="TextBox 33"/>
          <p:cNvSpPr txBox="1"/>
          <p:nvPr/>
        </p:nvSpPr>
        <p:spPr>
          <a:xfrm>
            <a:off x="990600" y="2971800"/>
            <a:ext cx="288862" cy="369332"/>
          </a:xfrm>
          <a:prstGeom prst="rect">
            <a:avLst/>
          </a:prstGeom>
          <a:noFill/>
        </p:spPr>
        <p:txBody>
          <a:bodyPr wrap="none" rtlCol="0">
            <a:spAutoFit/>
          </a:bodyPr>
          <a:lstStyle/>
          <a:p>
            <a:r>
              <a:rPr lang="en-US" dirty="0" smtClean="0"/>
              <a:t>x</a:t>
            </a:r>
            <a:endParaRPr lang="en-US" dirty="0"/>
          </a:p>
        </p:txBody>
      </p:sp>
      <p:sp>
        <p:nvSpPr>
          <p:cNvPr id="36" name="TextBox 35"/>
          <p:cNvSpPr txBox="1"/>
          <p:nvPr/>
        </p:nvSpPr>
        <p:spPr>
          <a:xfrm>
            <a:off x="5791200" y="4800600"/>
            <a:ext cx="1324402" cy="369332"/>
          </a:xfrm>
          <a:prstGeom prst="rect">
            <a:avLst/>
          </a:prstGeom>
          <a:noFill/>
        </p:spPr>
        <p:txBody>
          <a:bodyPr wrap="none" rtlCol="0">
            <a:spAutoFit/>
          </a:bodyPr>
          <a:lstStyle/>
          <a:p>
            <a:r>
              <a:rPr lang="en-US" dirty="0" smtClean="0"/>
              <a:t>Set </a:t>
            </a:r>
            <a:r>
              <a:rPr lang="en-US" b="1" dirty="0" smtClean="0"/>
              <a:t>A</a:t>
            </a:r>
            <a:r>
              <a:rPr lang="en-US" dirty="0" smtClean="0"/>
              <a:t> = </a:t>
            </a:r>
            <a:r>
              <a:rPr lang="en-US" b="1" dirty="0" smtClean="0"/>
              <a:t>P</a:t>
            </a:r>
            <a:r>
              <a:rPr lang="en-US" dirty="0" smtClean="0"/>
              <a:t> - C</a:t>
            </a:r>
          </a:p>
        </p:txBody>
      </p:sp>
      <p:sp>
        <p:nvSpPr>
          <p:cNvPr id="4" name="Slide Number Placeholder 3"/>
          <p:cNvSpPr>
            <a:spLocks noGrp="1"/>
          </p:cNvSpPr>
          <p:nvPr>
            <p:ph type="sldNum" sz="quarter" idx="12"/>
          </p:nvPr>
        </p:nvSpPr>
        <p:spPr/>
        <p:txBody>
          <a:bodyPr/>
          <a:lstStyle/>
          <a:p>
            <a:fld id="{3107D062-7B78-4673-B89D-2359FA285A5D}"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User Model</a:t>
            </a:r>
          </a:p>
          <a:p>
            <a:r>
              <a:rPr lang="en-US" dirty="0" smtClean="0"/>
              <a:t>Policy Structure</a:t>
            </a:r>
          </a:p>
          <a:p>
            <a:r>
              <a:rPr lang="en-US" dirty="0" smtClean="0"/>
              <a:t>Goal</a:t>
            </a:r>
          </a:p>
          <a:p>
            <a:r>
              <a:rPr lang="en-US" dirty="0" smtClean="0"/>
              <a:t>Algorithms and Reductions</a:t>
            </a:r>
          </a:p>
          <a:p>
            <a:r>
              <a:rPr lang="en-US" b="1" dirty="0" smtClean="0"/>
              <a:t>Experiments</a:t>
            </a:r>
          </a:p>
          <a:p>
            <a:pPr lvl="1"/>
            <a:r>
              <a:rPr lang="en-US" dirty="0" smtClean="0"/>
              <a:t>Normalized Probabilities Assumption</a:t>
            </a:r>
          </a:p>
          <a:p>
            <a:pPr lvl="1"/>
            <a:r>
              <a:rPr lang="en-US" dirty="0" smtClean="0"/>
              <a:t>Rules</a:t>
            </a:r>
          </a:p>
          <a:p>
            <a:pPr lvl="1"/>
            <a:r>
              <a:rPr lang="en-US" dirty="0" smtClean="0"/>
              <a:t>Results</a:t>
            </a:r>
          </a:p>
          <a:p>
            <a:pPr lvl="1"/>
            <a:endParaRPr lang="en-US" b="1"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63</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RockYou</a:t>
            </a:r>
            <a:r>
              <a:rPr lang="en-US" dirty="0" smtClean="0"/>
              <a:t> Dataset</a:t>
            </a:r>
            <a:endParaRPr lang="en-US" dirty="0"/>
          </a:p>
        </p:txBody>
      </p:sp>
      <p:sp>
        <p:nvSpPr>
          <p:cNvPr id="3" name="Content Placeholder 2"/>
          <p:cNvSpPr>
            <a:spLocks noGrp="1"/>
          </p:cNvSpPr>
          <p:nvPr>
            <p:ph idx="1"/>
          </p:nvPr>
        </p:nvSpPr>
        <p:spPr/>
        <p:txBody>
          <a:bodyPr/>
          <a:lstStyle/>
          <a:p>
            <a:r>
              <a:rPr lang="en-US" dirty="0" err="1" smtClean="0"/>
              <a:t>RockYou</a:t>
            </a:r>
            <a:r>
              <a:rPr lang="en-US" dirty="0" smtClean="0"/>
              <a:t> password leak: 32 million plaintext passwords.</a:t>
            </a:r>
          </a:p>
          <a:p>
            <a:r>
              <a:rPr lang="en-US" dirty="0" err="1" smtClean="0"/>
              <a:t>Pr</a:t>
            </a:r>
            <a:r>
              <a:rPr lang="en-US" smtClean="0"/>
              <a:t>[“password</a:t>
            </a:r>
            <a:r>
              <a:rPr lang="en-US" dirty="0" smtClean="0"/>
              <a:t>”] </a:t>
            </a:r>
            <a:r>
              <a:rPr lang="en-US" dirty="0" smtClean="0">
                <a:sym typeface="Mathematica1"/>
              </a:rPr>
              <a:t> 0.01</a:t>
            </a:r>
          </a:p>
          <a:p>
            <a:r>
              <a:rPr lang="en-US" dirty="0" smtClean="0">
                <a:sym typeface="Mathematica1"/>
              </a:rPr>
              <a:t>No Preference Lists: Insufficient for our sampling algorithm.</a:t>
            </a:r>
          </a:p>
          <a:p>
            <a:r>
              <a:rPr lang="en-US" dirty="0" smtClean="0">
                <a:sym typeface="Mathematica1"/>
              </a:rPr>
              <a:t>We test our algorithm under an additional assumption…</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64</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524000"/>
            <a:ext cx="2743200" cy="25146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0.5</a:t>
            </a:r>
            <a:endParaRPr lang="en-US" dirty="0"/>
          </a:p>
        </p:txBody>
      </p:sp>
      <p:sp>
        <p:nvSpPr>
          <p:cNvPr id="5" name="Oval 4"/>
          <p:cNvSpPr/>
          <p:nvPr/>
        </p:nvSpPr>
        <p:spPr>
          <a:xfrm>
            <a:off x="1066800" y="1905000"/>
            <a:ext cx="2209800" cy="1447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 name="Title 1"/>
          <p:cNvSpPr>
            <a:spLocks noGrp="1"/>
          </p:cNvSpPr>
          <p:nvPr>
            <p:ph type="title"/>
          </p:nvPr>
        </p:nvSpPr>
        <p:spPr/>
        <p:txBody>
          <a:bodyPr/>
          <a:lstStyle/>
          <a:p>
            <a:r>
              <a:rPr lang="en-US" dirty="0" smtClean="0"/>
              <a:t>Normalized Probabilities</a:t>
            </a:r>
            <a:endParaRPr lang="en-US" dirty="0"/>
          </a:p>
        </p:txBody>
      </p:sp>
      <p:sp>
        <p:nvSpPr>
          <p:cNvPr id="3" name="Content Placeholder 2"/>
          <p:cNvSpPr>
            <a:spLocks noGrp="1"/>
          </p:cNvSpPr>
          <p:nvPr>
            <p:ph idx="1"/>
          </p:nvPr>
        </p:nvSpPr>
        <p:spPr>
          <a:xfrm>
            <a:off x="457200" y="4343400"/>
            <a:ext cx="8229600" cy="1782763"/>
          </a:xfrm>
        </p:spPr>
        <p:txBody>
          <a:bodyPr/>
          <a:lstStyle/>
          <a:p>
            <a:pPr>
              <a:buNone/>
            </a:pPr>
            <a:r>
              <a:rPr lang="en-US" b="1" dirty="0" err="1" smtClean="0"/>
              <a:t>RockYou</a:t>
            </a:r>
            <a:r>
              <a:rPr lang="en-US" b="1" dirty="0" smtClean="0"/>
              <a:t>:</a:t>
            </a:r>
            <a:r>
              <a:rPr lang="en-US" dirty="0" smtClean="0"/>
              <a:t> initial distribution over </a:t>
            </a:r>
            <a:r>
              <a:rPr lang="en-US" b="1" dirty="0" smtClean="0"/>
              <a:t>P</a:t>
            </a:r>
            <a:r>
              <a:rPr lang="en-US" dirty="0" smtClean="0"/>
              <a:t>.</a:t>
            </a:r>
            <a:endParaRPr lang="en-US" dirty="0"/>
          </a:p>
        </p:txBody>
      </p:sp>
      <p:sp>
        <p:nvSpPr>
          <p:cNvPr id="6" name="TextBox 5"/>
          <p:cNvSpPr txBox="1"/>
          <p:nvPr/>
        </p:nvSpPr>
        <p:spPr>
          <a:xfrm>
            <a:off x="2362200" y="2057400"/>
            <a:ext cx="476412" cy="369332"/>
          </a:xfrm>
          <a:prstGeom prst="rect">
            <a:avLst/>
          </a:prstGeom>
          <a:noFill/>
        </p:spPr>
        <p:txBody>
          <a:bodyPr wrap="none" rtlCol="0">
            <a:spAutoFit/>
          </a:bodyPr>
          <a:lstStyle/>
          <a:p>
            <a:r>
              <a:rPr lang="en-US" dirty="0" smtClean="0"/>
              <a:t>0.5</a:t>
            </a:r>
            <a:endParaRPr lang="en-US" dirty="0"/>
          </a:p>
        </p:txBody>
      </p:sp>
      <p:sp>
        <p:nvSpPr>
          <p:cNvPr id="7" name="TextBox 6"/>
          <p:cNvSpPr txBox="1"/>
          <p:nvPr/>
        </p:nvSpPr>
        <p:spPr>
          <a:xfrm>
            <a:off x="1524000" y="2743200"/>
            <a:ext cx="1388906" cy="369332"/>
          </a:xfrm>
          <a:prstGeom prst="rect">
            <a:avLst/>
          </a:prstGeom>
          <a:noFill/>
        </p:spPr>
        <p:txBody>
          <a:bodyPr wrap="none" rtlCol="0">
            <a:spAutoFit/>
          </a:bodyPr>
          <a:lstStyle/>
          <a:p>
            <a:r>
              <a:rPr lang="en-US" dirty="0" err="1" smtClean="0"/>
              <a:t>letmein</a:t>
            </a:r>
            <a:r>
              <a:rPr lang="en-US" dirty="0" smtClean="0"/>
              <a:t> (0.1)</a:t>
            </a:r>
            <a:endParaRPr lang="en-US" dirty="0"/>
          </a:p>
        </p:txBody>
      </p:sp>
      <p:sp>
        <p:nvSpPr>
          <p:cNvPr id="8" name="TextBox 7"/>
          <p:cNvSpPr txBox="1"/>
          <p:nvPr/>
        </p:nvSpPr>
        <p:spPr>
          <a:xfrm>
            <a:off x="838200" y="1524000"/>
            <a:ext cx="308098" cy="369332"/>
          </a:xfrm>
          <a:prstGeom prst="rect">
            <a:avLst/>
          </a:prstGeom>
          <a:noFill/>
        </p:spPr>
        <p:txBody>
          <a:bodyPr wrap="none" rtlCol="0">
            <a:spAutoFit/>
          </a:bodyPr>
          <a:lstStyle/>
          <a:p>
            <a:r>
              <a:rPr lang="en-US" b="1" dirty="0" smtClean="0"/>
              <a:t>P</a:t>
            </a:r>
            <a:endParaRPr lang="en-US" b="1" dirty="0"/>
          </a:p>
        </p:txBody>
      </p:sp>
      <p:sp>
        <p:nvSpPr>
          <p:cNvPr id="9" name="TextBox 8"/>
          <p:cNvSpPr txBox="1"/>
          <p:nvPr/>
        </p:nvSpPr>
        <p:spPr>
          <a:xfrm>
            <a:off x="1905000" y="1828800"/>
            <a:ext cx="324128" cy="369332"/>
          </a:xfrm>
          <a:prstGeom prst="rect">
            <a:avLst/>
          </a:prstGeom>
          <a:noFill/>
        </p:spPr>
        <p:txBody>
          <a:bodyPr wrap="none" rtlCol="0">
            <a:spAutoFit/>
          </a:bodyPr>
          <a:lstStyle/>
          <a:p>
            <a:r>
              <a:rPr lang="en-US" b="1" dirty="0" smtClean="0"/>
              <a:t>A</a:t>
            </a:r>
            <a:endParaRPr lang="en-US" b="1" dirty="0"/>
          </a:p>
        </p:txBody>
      </p:sp>
      <p:sp>
        <p:nvSpPr>
          <p:cNvPr id="10" name="Oval 9"/>
          <p:cNvSpPr/>
          <p:nvPr/>
        </p:nvSpPr>
        <p:spPr>
          <a:xfrm>
            <a:off x="5715000" y="2057400"/>
            <a:ext cx="2209800" cy="1447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TextBox 10"/>
          <p:cNvSpPr txBox="1"/>
          <p:nvPr/>
        </p:nvSpPr>
        <p:spPr>
          <a:xfrm>
            <a:off x="6154894" y="2819400"/>
            <a:ext cx="1388906" cy="369332"/>
          </a:xfrm>
          <a:prstGeom prst="rect">
            <a:avLst/>
          </a:prstGeom>
          <a:noFill/>
        </p:spPr>
        <p:txBody>
          <a:bodyPr wrap="none" rtlCol="0">
            <a:spAutoFit/>
          </a:bodyPr>
          <a:lstStyle/>
          <a:p>
            <a:r>
              <a:rPr lang="en-US" dirty="0" err="1" smtClean="0"/>
              <a:t>letmein</a:t>
            </a:r>
            <a:r>
              <a:rPr lang="en-US" dirty="0" smtClean="0"/>
              <a:t> (0.2)</a:t>
            </a:r>
            <a:endParaRPr lang="en-US" dirty="0"/>
          </a:p>
        </p:txBody>
      </p:sp>
      <p:sp>
        <p:nvSpPr>
          <p:cNvPr id="12" name="TextBox 11"/>
          <p:cNvSpPr txBox="1"/>
          <p:nvPr/>
        </p:nvSpPr>
        <p:spPr>
          <a:xfrm>
            <a:off x="5619472" y="1981200"/>
            <a:ext cx="324128" cy="369332"/>
          </a:xfrm>
          <a:prstGeom prst="rect">
            <a:avLst/>
          </a:prstGeom>
          <a:noFill/>
        </p:spPr>
        <p:txBody>
          <a:bodyPr wrap="none" rtlCol="0">
            <a:spAutoFit/>
          </a:bodyPr>
          <a:lstStyle/>
          <a:p>
            <a:r>
              <a:rPr lang="en-US" b="1" dirty="0" smtClean="0"/>
              <a:t>A</a:t>
            </a:r>
            <a:endParaRPr lang="en-US" b="1" dirty="0"/>
          </a:p>
        </p:txBody>
      </p:sp>
      <p:sp>
        <p:nvSpPr>
          <p:cNvPr id="13" name="Slide Number Placeholder 12"/>
          <p:cNvSpPr>
            <a:spLocks noGrp="1"/>
          </p:cNvSpPr>
          <p:nvPr>
            <p:ph type="sldNum" sz="quarter" idx="12"/>
          </p:nvPr>
        </p:nvSpPr>
        <p:spPr/>
        <p:txBody>
          <a:bodyPr/>
          <a:lstStyle/>
          <a:p>
            <a:fld id="{3107D062-7B78-4673-B89D-2359FA285A5D}" type="slidenum">
              <a:rPr lang="en-US" smtClean="0"/>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linds(horizontal)">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6" grpId="0"/>
      <p:bldP spid="7" grpId="0"/>
      <p:bldP spid="9" grpId="0"/>
      <p:bldP spid="10" grpId="0" animBg="1"/>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Normalized Probabilities</a:t>
            </a:r>
            <a:endParaRPr lang="en-US" dirty="0"/>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Rankings 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NP-Hard</a:t>
                      </a:r>
                    </a:p>
                    <a:p>
                      <a:r>
                        <a:rPr lang="en-US" dirty="0" smtClean="0"/>
                        <a:t>APX-Hard (UGC)</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baseline="0" dirty="0" smtClean="0"/>
                        <a:t>n</a:t>
                      </a:r>
                      <a:r>
                        <a:rPr lang="en-US" baseline="30000" dirty="0" smtClean="0"/>
                        <a:t>1/3</a:t>
                      </a:r>
                      <a:r>
                        <a:rPr lang="en-US" dirty="0" smtClean="0"/>
                        <a:t>-approx is NP-Hard</a:t>
                      </a:r>
                      <a:endParaRPr lang="en-US" baseline="30000" dirty="0"/>
                    </a:p>
                  </a:txBody>
                  <a:tcPr/>
                </a:tc>
                <a:tc>
                  <a:txBody>
                    <a:bodyPr/>
                    <a:lstStyle/>
                    <a:p>
                      <a:r>
                        <a:rPr lang="en-US" dirty="0" smtClean="0"/>
                        <a:t>NP-Hard</a:t>
                      </a:r>
                      <a:endParaRPr lang="en-US" dirty="0"/>
                    </a:p>
                  </a:txBody>
                  <a:tcPr/>
                </a:tc>
              </a:tr>
            </a:tbl>
          </a:graphicData>
        </a:graphic>
      </p:graphicFrame>
      <p:graphicFrame>
        <p:nvGraphicFramePr>
          <p:cNvPr id="5" name="Content Placeholder 3"/>
          <p:cNvGraphicFramePr>
            <a:graphicFrameLocks/>
          </p:cNvGraphicFramePr>
          <p:nvPr/>
        </p:nvGraphicFramePr>
        <p:xfrm>
          <a:off x="457200" y="3886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gridSpan="2">
                  <a:txBody>
                    <a:bodyPr/>
                    <a:lstStyle/>
                    <a:p>
                      <a:pPr algn="ctr"/>
                      <a:r>
                        <a:rPr lang="en-US" dirty="0" smtClean="0"/>
                        <a:t>Normalized</a:t>
                      </a:r>
                      <a:r>
                        <a:rPr lang="en-US" baseline="0" dirty="0" smtClean="0"/>
                        <a:t> Probabilities </a:t>
                      </a:r>
                      <a:r>
                        <a:rPr lang="en-US" dirty="0" smtClean="0"/>
                        <a:t>Model</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b="1" dirty="0" smtClean="0"/>
                        <a:t>Constant</a:t>
                      </a:r>
                      <a:r>
                        <a:rPr lang="en-US" b="1" baseline="0" dirty="0" smtClean="0"/>
                        <a:t> k</a:t>
                      </a:r>
                      <a:endParaRPr lang="en-US" b="1" dirty="0"/>
                    </a:p>
                  </a:txBody>
                  <a:tcPr/>
                </a:tc>
                <a:tc>
                  <a:txBody>
                    <a:bodyPr/>
                    <a:lstStyle/>
                    <a:p>
                      <a:r>
                        <a:rPr lang="en-US" b="1" dirty="0" smtClean="0"/>
                        <a:t>Large</a:t>
                      </a:r>
                      <a:r>
                        <a:rPr lang="en-US" b="1" baseline="0" dirty="0" smtClean="0"/>
                        <a:t> k</a:t>
                      </a:r>
                      <a:endParaRPr lang="en-US" b="1" dirty="0"/>
                    </a:p>
                  </a:txBody>
                  <a:tcPr/>
                </a:tc>
              </a:tr>
              <a:tr h="370840">
                <a:tc>
                  <a:txBody>
                    <a:bodyPr/>
                    <a:lstStyle/>
                    <a:p>
                      <a:r>
                        <a:rPr lang="en-US" b="1" dirty="0" smtClean="0"/>
                        <a:t>Singleton Rules</a:t>
                      </a:r>
                      <a:endParaRPr lang="en-US" b="1"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r>
              <a:tr h="370840">
                <a:tc>
                  <a:txBody>
                    <a:bodyPr/>
                    <a:lstStyle/>
                    <a:p>
                      <a:r>
                        <a:rPr lang="en-US" b="1" dirty="0" smtClean="0"/>
                        <a:t>Positive Rules</a:t>
                      </a:r>
                      <a:endParaRPr lang="en-US" b="1" dirty="0"/>
                    </a:p>
                  </a:txBody>
                  <a:tcPr/>
                </a:tc>
                <a:tc>
                  <a:txBody>
                    <a:bodyPr/>
                    <a:lstStyle/>
                    <a:p>
                      <a:r>
                        <a:rPr lang="en-US" dirty="0" smtClean="0"/>
                        <a:t>P</a:t>
                      </a:r>
                      <a:endParaRPr lang="en-US" dirty="0"/>
                    </a:p>
                  </a:txBody>
                  <a:tcPr/>
                </a:tc>
                <a:tc>
                  <a:txBody>
                    <a:bodyPr/>
                    <a:lstStyle/>
                    <a:p>
                      <a:r>
                        <a:rPr lang="en-US" dirty="0" smtClean="0"/>
                        <a:t>NP-Hard</a:t>
                      </a:r>
                      <a:endParaRPr lang="en-US" dirty="0"/>
                    </a:p>
                  </a:txBody>
                  <a:tcPr/>
                </a:tc>
              </a:tr>
              <a:tr h="370840">
                <a:tc>
                  <a:txBody>
                    <a:bodyPr/>
                    <a:lstStyle/>
                    <a:p>
                      <a:r>
                        <a:rPr lang="en-US" b="1" dirty="0" smtClean="0"/>
                        <a:t>Negative Rules</a:t>
                      </a:r>
                      <a:endParaRPr lang="en-US" b="1" dirty="0"/>
                    </a:p>
                  </a:txBody>
                  <a:tcPr/>
                </a:tc>
                <a:tc>
                  <a:txBody>
                    <a:bodyPr/>
                    <a:lstStyle/>
                    <a:p>
                      <a:r>
                        <a:rPr lang="en-US" dirty="0" smtClean="0"/>
                        <a:t>NP-Hard</a:t>
                      </a:r>
                      <a:endParaRPr lang="en-US" baseline="30000" dirty="0"/>
                    </a:p>
                  </a:txBody>
                  <a:tcPr/>
                </a:tc>
                <a:tc>
                  <a:txBody>
                    <a:bodyPr/>
                    <a:lstStyle/>
                    <a:p>
                      <a:r>
                        <a:rPr lang="en-US" dirty="0" smtClean="0"/>
                        <a:t>NP-Hard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3107D062-7B78-4673-B89D-2359FA285A5D}" type="slidenum">
              <a:rPr lang="en-US" smtClean="0"/>
              <a:pPr/>
              <a:t>66</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Rankings </a:t>
            </a:r>
            <a:r>
              <a:rPr lang="en-US" dirty="0" err="1" smtClean="0"/>
              <a:t>vs</a:t>
            </a:r>
            <a:r>
              <a:rPr lang="en-US" dirty="0" smtClean="0"/>
              <a:t> Normalized Probabilities</a:t>
            </a:r>
            <a:endParaRPr lang="en-US" dirty="0"/>
          </a:p>
        </p:txBody>
      </p:sp>
      <p:sp>
        <p:nvSpPr>
          <p:cNvPr id="3" name="Content Placeholder 2"/>
          <p:cNvSpPr>
            <a:spLocks noGrp="1"/>
          </p:cNvSpPr>
          <p:nvPr>
            <p:ph idx="1"/>
          </p:nvPr>
        </p:nvSpPr>
        <p:spPr/>
        <p:txBody>
          <a:bodyPr/>
          <a:lstStyle/>
          <a:p>
            <a:pPr>
              <a:buNone/>
            </a:pPr>
            <a:r>
              <a:rPr lang="en-US" dirty="0" smtClean="0"/>
              <a:t>Let x,y</a:t>
            </a:r>
            <a:r>
              <a:rPr lang="en-US" dirty="0" smtClean="0">
                <a:sym typeface="Mathematica1Mono"/>
              </a:rPr>
              <a:t>A</a:t>
            </a:r>
            <a:r>
              <a:rPr lang="en-US" baseline="-25000" dirty="0" smtClean="0">
                <a:sym typeface="Mathematica1Mono"/>
              </a:rPr>
              <a:t>1</a:t>
            </a:r>
            <a:r>
              <a:rPr lang="en-US" dirty="0" smtClean="0">
                <a:sym typeface="Mathematica1"/>
              </a:rPr>
              <a:t>  </a:t>
            </a:r>
            <a:r>
              <a:rPr lang="en-US" dirty="0" smtClean="0">
                <a:sym typeface="Mathematica1Mono"/>
              </a:rPr>
              <a:t>A</a:t>
            </a:r>
            <a:r>
              <a:rPr lang="en-US" baseline="-25000" dirty="0" smtClean="0">
                <a:sym typeface="Mathematica1Mono"/>
              </a:rPr>
              <a:t>2</a:t>
            </a:r>
            <a:r>
              <a:rPr lang="en-US" dirty="0" smtClean="0">
                <a:sym typeface="Mathematica1Mono"/>
              </a:rPr>
              <a:t>.Su</a:t>
            </a:r>
            <a:r>
              <a:rPr lang="en-US" dirty="0" smtClean="0"/>
              <a:t>ppose that Pr[x|</a:t>
            </a:r>
            <a:r>
              <a:rPr lang="en-US" dirty="0" smtClean="0">
                <a:sym typeface="Mathematica1Mono"/>
              </a:rPr>
              <a:t>A</a:t>
            </a:r>
            <a:r>
              <a:rPr lang="en-US" baseline="-25000" dirty="0" smtClean="0">
                <a:sym typeface="Mathematica1Mono"/>
              </a:rPr>
              <a:t>1</a:t>
            </a:r>
            <a:r>
              <a:rPr lang="en-US" dirty="0" smtClean="0"/>
              <a:t>]&gt;Pr[y|</a:t>
            </a:r>
            <a:r>
              <a:rPr lang="en-US" dirty="0" smtClean="0">
                <a:sym typeface="Mathematica1Mono"/>
              </a:rPr>
              <a:t>A</a:t>
            </a:r>
            <a:r>
              <a:rPr lang="en-US" baseline="-25000" dirty="0" smtClean="0">
                <a:sym typeface="Mathematica1Mono"/>
              </a:rPr>
              <a:t>1</a:t>
            </a:r>
            <a:r>
              <a:rPr lang="en-US" dirty="0" smtClean="0"/>
              <a:t>]. Is Pr[x|</a:t>
            </a:r>
            <a:r>
              <a:rPr lang="en-US" dirty="0" smtClean="0">
                <a:sym typeface="Mathematica1Mono"/>
              </a:rPr>
              <a:t>A</a:t>
            </a:r>
            <a:r>
              <a:rPr lang="en-US" baseline="-25000" dirty="0" smtClean="0">
                <a:sym typeface="Mathematica1Mono"/>
              </a:rPr>
              <a:t>2</a:t>
            </a:r>
            <a:r>
              <a:rPr lang="en-US" dirty="0" smtClean="0"/>
              <a:t>]&gt;Pr[y|</a:t>
            </a:r>
            <a:r>
              <a:rPr lang="en-US" dirty="0" smtClean="0">
                <a:sym typeface="Mathematica1Mono"/>
              </a:rPr>
              <a:t>A</a:t>
            </a:r>
            <a:r>
              <a:rPr lang="en-US" baseline="-25000" dirty="0" smtClean="0">
                <a:sym typeface="Mathematica1Mono"/>
              </a:rPr>
              <a:t>2</a:t>
            </a:r>
            <a:r>
              <a:rPr lang="en-US" dirty="0" smtClean="0"/>
              <a:t>]?</a:t>
            </a:r>
          </a:p>
          <a:p>
            <a:pPr>
              <a:buNone/>
            </a:pPr>
            <a:endParaRPr lang="en-US" dirty="0" smtClean="0"/>
          </a:p>
          <a:p>
            <a:pPr>
              <a:buNone/>
            </a:pPr>
            <a:r>
              <a:rPr lang="en-US" dirty="0" smtClean="0"/>
              <a:t>Rankings Model (x = password, y = 123456): </a:t>
            </a:r>
          </a:p>
        </p:txBody>
      </p:sp>
      <p:graphicFrame>
        <p:nvGraphicFramePr>
          <p:cNvPr id="4" name="Content Placeholder 3"/>
          <p:cNvGraphicFramePr>
            <a:graphicFrameLocks/>
          </p:cNvGraphicFramePr>
          <p:nvPr/>
        </p:nvGraphicFramePr>
        <p:xfrm>
          <a:off x="533401" y="3870960"/>
          <a:ext cx="8229599" cy="2225040"/>
        </p:xfrm>
        <a:graphic>
          <a:graphicData uri="http://schemas.openxmlformats.org/drawingml/2006/table">
            <a:tbl>
              <a:tblPr firstRow="1" bandRow="1">
                <a:tableStyleId>{5C22544A-7EE6-4342-B048-85BDC9FD1C3A}</a:tableStyleId>
              </a:tblPr>
              <a:tblGrid>
                <a:gridCol w="1175657"/>
                <a:gridCol w="1175657"/>
                <a:gridCol w="1153886"/>
                <a:gridCol w="1197428"/>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err="1" smtClean="0">
                          <a:solidFill>
                            <a:srgbClr val="00B050"/>
                          </a:solidFill>
                        </a:rPr>
                        <a:t>letmein</a:t>
                      </a:r>
                      <a:endParaRPr lang="en-US" b="1" dirty="0">
                        <a:solidFill>
                          <a:srgbClr val="00B05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dirty="0" smtClean="0"/>
                        <a:t>123456</a:t>
                      </a:r>
                      <a:endParaRPr lang="en-US" dirty="0"/>
                    </a:p>
                  </a:txBody>
                  <a:tcPr/>
                </a:tc>
                <a:tc>
                  <a:txBody>
                    <a:bodyPr/>
                    <a:lstStyle/>
                    <a:p>
                      <a:r>
                        <a:rPr lang="en-US" dirty="0" smtClean="0"/>
                        <a:t>111111</a:t>
                      </a:r>
                      <a:endParaRPr lang="en-US" dirty="0"/>
                    </a:p>
                  </a:txBody>
                  <a:tcPr/>
                </a:tc>
                <a:tc>
                  <a:txBody>
                    <a:bodyPr/>
                    <a:lstStyle/>
                    <a:p>
                      <a:r>
                        <a:rPr lang="en-US" dirty="0" smtClean="0"/>
                        <a:t>12345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123456</a:t>
                      </a:r>
                    </a:p>
                  </a:txBody>
                  <a:tcPr/>
                </a:tc>
              </a:tr>
              <a:tr h="370840">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smtClean="0"/>
                        <a:t>password</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67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Rankings </a:t>
            </a:r>
            <a:r>
              <a:rPr lang="en-US" dirty="0" err="1" smtClean="0"/>
              <a:t>vs</a:t>
            </a:r>
            <a:r>
              <a:rPr lang="en-US" dirty="0" smtClean="0"/>
              <a:t> Normalized Probabilities</a:t>
            </a:r>
            <a:endParaRPr lang="en-US" dirty="0"/>
          </a:p>
        </p:txBody>
      </p:sp>
      <p:sp>
        <p:nvSpPr>
          <p:cNvPr id="3" name="Content Placeholder 2"/>
          <p:cNvSpPr>
            <a:spLocks noGrp="1"/>
          </p:cNvSpPr>
          <p:nvPr>
            <p:ph idx="1"/>
          </p:nvPr>
        </p:nvSpPr>
        <p:spPr/>
        <p:txBody>
          <a:bodyPr/>
          <a:lstStyle/>
          <a:p>
            <a:pPr>
              <a:buNone/>
            </a:pPr>
            <a:r>
              <a:rPr lang="en-US" dirty="0" smtClean="0"/>
              <a:t>Let x,y</a:t>
            </a:r>
            <a:r>
              <a:rPr lang="en-US" dirty="0" smtClean="0">
                <a:sym typeface="Mathematica1Mono"/>
              </a:rPr>
              <a:t>A</a:t>
            </a:r>
            <a:r>
              <a:rPr lang="en-US" baseline="-25000" dirty="0" smtClean="0">
                <a:sym typeface="Mathematica1Mono"/>
              </a:rPr>
              <a:t>1</a:t>
            </a:r>
            <a:r>
              <a:rPr lang="en-US" dirty="0" smtClean="0">
                <a:sym typeface="Mathematica1"/>
              </a:rPr>
              <a:t>  </a:t>
            </a:r>
            <a:r>
              <a:rPr lang="en-US" dirty="0" smtClean="0">
                <a:sym typeface="Mathematica1Mono"/>
              </a:rPr>
              <a:t>A</a:t>
            </a:r>
            <a:r>
              <a:rPr lang="en-US" baseline="-25000" dirty="0" smtClean="0">
                <a:sym typeface="Mathematica1Mono"/>
              </a:rPr>
              <a:t>2</a:t>
            </a:r>
            <a:r>
              <a:rPr lang="en-US" dirty="0" smtClean="0">
                <a:sym typeface="Mathematica1Mono"/>
              </a:rPr>
              <a:t>.Su</a:t>
            </a:r>
            <a:r>
              <a:rPr lang="en-US" dirty="0" smtClean="0"/>
              <a:t>ppose that Pr[x|</a:t>
            </a:r>
            <a:r>
              <a:rPr lang="en-US" dirty="0" smtClean="0">
                <a:sym typeface="Mathematica1Mono"/>
              </a:rPr>
              <a:t>A</a:t>
            </a:r>
            <a:r>
              <a:rPr lang="en-US" baseline="-25000" dirty="0" smtClean="0">
                <a:sym typeface="Mathematica1Mono"/>
              </a:rPr>
              <a:t>1</a:t>
            </a:r>
            <a:r>
              <a:rPr lang="en-US" dirty="0" smtClean="0"/>
              <a:t>]&gt;Pr[y|</a:t>
            </a:r>
            <a:r>
              <a:rPr lang="en-US" dirty="0" smtClean="0">
                <a:sym typeface="Mathematica1Mono"/>
              </a:rPr>
              <a:t>A</a:t>
            </a:r>
            <a:r>
              <a:rPr lang="en-US" baseline="-25000" dirty="0" smtClean="0">
                <a:sym typeface="Mathematica1Mono"/>
              </a:rPr>
              <a:t>1</a:t>
            </a:r>
            <a:r>
              <a:rPr lang="en-US" dirty="0" smtClean="0"/>
              <a:t>]. Is Pr[x|</a:t>
            </a:r>
            <a:r>
              <a:rPr lang="en-US" dirty="0" smtClean="0">
                <a:sym typeface="Mathematica1Mono"/>
              </a:rPr>
              <a:t>A</a:t>
            </a:r>
            <a:r>
              <a:rPr lang="en-US" baseline="-25000" dirty="0" smtClean="0">
                <a:sym typeface="Mathematica1Mono"/>
              </a:rPr>
              <a:t>2</a:t>
            </a:r>
            <a:r>
              <a:rPr lang="en-US" dirty="0" smtClean="0"/>
              <a:t>]&gt;Pr[y|</a:t>
            </a:r>
            <a:r>
              <a:rPr lang="en-US" dirty="0" smtClean="0">
                <a:sym typeface="Mathematica1Mono"/>
              </a:rPr>
              <a:t>A</a:t>
            </a:r>
            <a:r>
              <a:rPr lang="en-US" baseline="-25000" dirty="0" smtClean="0">
                <a:sym typeface="Mathematica1Mono"/>
              </a:rPr>
              <a:t>2</a:t>
            </a:r>
            <a:r>
              <a:rPr lang="en-US" dirty="0" smtClean="0"/>
              <a:t>]? </a:t>
            </a:r>
          </a:p>
          <a:p>
            <a:pPr>
              <a:buNone/>
            </a:pPr>
            <a:endParaRPr lang="en-US" baseline="-25000" dirty="0" smtClean="0"/>
          </a:p>
          <a:p>
            <a:pPr>
              <a:buNone/>
            </a:pPr>
            <a:r>
              <a:rPr lang="en-US" dirty="0" smtClean="0"/>
              <a:t>Rankings Model (x = password, y = 123456): No!</a:t>
            </a:r>
          </a:p>
          <a:p>
            <a:pPr>
              <a:buNone/>
            </a:pPr>
            <a:endParaRPr lang="en-US" baseline="-25000" dirty="0"/>
          </a:p>
        </p:txBody>
      </p:sp>
      <p:graphicFrame>
        <p:nvGraphicFramePr>
          <p:cNvPr id="4" name="Content Placeholder 3"/>
          <p:cNvGraphicFramePr>
            <a:graphicFrameLocks/>
          </p:cNvGraphicFramePr>
          <p:nvPr/>
        </p:nvGraphicFramePr>
        <p:xfrm>
          <a:off x="609601" y="3718560"/>
          <a:ext cx="8229599" cy="2225040"/>
        </p:xfrm>
        <a:graphic>
          <a:graphicData uri="http://schemas.openxmlformats.org/drawingml/2006/table">
            <a:tbl>
              <a:tblPr firstRow="1" bandRow="1">
                <a:tableStyleId>{5C22544A-7EE6-4342-B048-85BDC9FD1C3A}</a:tableStyleId>
              </a:tblPr>
              <a:tblGrid>
                <a:gridCol w="1175657"/>
                <a:gridCol w="1175657"/>
                <a:gridCol w="1153886"/>
                <a:gridCol w="1197428"/>
                <a:gridCol w="1175657"/>
                <a:gridCol w="1175657"/>
                <a:gridCol w="1175657"/>
              </a:tblGrid>
              <a:tr h="370840">
                <a:tc>
                  <a:txBody>
                    <a:bodyPr/>
                    <a:lstStyle/>
                    <a:p>
                      <a:r>
                        <a:rPr lang="en-US" dirty="0" smtClean="0"/>
                        <a:t>User 1</a:t>
                      </a:r>
                      <a:endParaRPr lang="en-US" dirty="0"/>
                    </a:p>
                  </a:txBody>
                  <a:tcPr/>
                </a:tc>
                <a:tc>
                  <a:txBody>
                    <a:bodyPr/>
                    <a:lstStyle/>
                    <a:p>
                      <a:r>
                        <a:rPr lang="en-US" dirty="0" smtClean="0"/>
                        <a:t>User</a:t>
                      </a:r>
                      <a:r>
                        <a:rPr lang="en-US" baseline="0" dirty="0" smtClean="0"/>
                        <a:t> 2</a:t>
                      </a:r>
                      <a:endParaRPr lang="en-US" dirty="0"/>
                    </a:p>
                  </a:txBody>
                  <a:tcPr/>
                </a:tc>
                <a:tc>
                  <a:txBody>
                    <a:bodyPr/>
                    <a:lstStyle/>
                    <a:p>
                      <a:r>
                        <a:rPr lang="en-US" dirty="0" smtClean="0"/>
                        <a:t>User 3</a:t>
                      </a:r>
                      <a:endParaRPr lang="en-US" dirty="0"/>
                    </a:p>
                  </a:txBody>
                  <a:tcPr/>
                </a:tc>
                <a:tc>
                  <a:txBody>
                    <a:bodyPr/>
                    <a:lstStyle/>
                    <a:p>
                      <a:r>
                        <a:rPr lang="en-US" dirty="0" smtClean="0"/>
                        <a:t>User</a:t>
                      </a:r>
                      <a:r>
                        <a:rPr lang="en-US" baseline="0" dirty="0" smtClean="0"/>
                        <a:t> 4</a:t>
                      </a:r>
                      <a:endParaRPr lang="en-US" dirty="0"/>
                    </a:p>
                  </a:txBody>
                  <a:tcPr/>
                </a:tc>
                <a:tc>
                  <a:txBody>
                    <a:bodyPr/>
                    <a:lstStyle/>
                    <a:p>
                      <a:r>
                        <a:rPr lang="en-US" dirty="0" smtClean="0"/>
                        <a:t>User</a:t>
                      </a:r>
                      <a:r>
                        <a:rPr lang="en-US" baseline="0" dirty="0" smtClean="0"/>
                        <a:t> 5</a:t>
                      </a:r>
                      <a:endParaRPr lang="en-US" dirty="0"/>
                    </a:p>
                  </a:txBody>
                  <a:tcPr/>
                </a:tc>
                <a:tc>
                  <a:txBody>
                    <a:bodyPr/>
                    <a:lstStyle/>
                    <a:p>
                      <a:r>
                        <a:rPr lang="en-US" dirty="0" smtClean="0"/>
                        <a:t>User 6</a:t>
                      </a:r>
                      <a:endParaRPr lang="en-US" dirty="0"/>
                    </a:p>
                  </a:txBody>
                  <a:tcPr/>
                </a:tc>
                <a:tc>
                  <a:txBody>
                    <a:bodyPr/>
                    <a:lstStyle/>
                    <a:p>
                      <a:r>
                        <a:rPr lang="en-US" dirty="0" smtClean="0"/>
                        <a:t>User</a:t>
                      </a:r>
                      <a:r>
                        <a:rPr lang="en-US" baseline="0" dirty="0" smtClean="0"/>
                        <a:t> 7</a:t>
                      </a:r>
                      <a:endParaRPr lang="en-US" dirty="0"/>
                    </a:p>
                  </a:txBody>
                  <a:tcPr/>
                </a:tc>
              </a:tr>
              <a:tr h="370840">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strike="sngStrike" dirty="0" err="1" smtClean="0">
                          <a:solidFill>
                            <a:srgbClr val="FF0000"/>
                          </a:solidFill>
                        </a:rPr>
                        <a:t>letmein</a:t>
                      </a:r>
                      <a:endParaRPr lang="en-US" b="1" strike="sngStrike" dirty="0">
                        <a:solidFill>
                          <a:srgbClr val="FF000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b="1" dirty="0" smtClean="0">
                          <a:solidFill>
                            <a:srgbClr val="00B050"/>
                          </a:solidFill>
                        </a:rPr>
                        <a:t>password</a:t>
                      </a:r>
                      <a:endParaRPr lang="en-US" b="1" dirty="0">
                        <a:solidFill>
                          <a:srgbClr val="00B050"/>
                        </a:solidFill>
                      </a:endParaRPr>
                    </a:p>
                  </a:txBody>
                  <a:tcPr/>
                </a:tc>
                <a:tc>
                  <a:txBody>
                    <a:bodyPr/>
                    <a:lstStyle/>
                    <a:p>
                      <a:r>
                        <a:rPr lang="en-US" b="0" strike="sngStrike" dirty="0" err="1" smtClean="0">
                          <a:solidFill>
                            <a:srgbClr val="FF0000"/>
                          </a:solidFill>
                        </a:rPr>
                        <a:t>letmein</a:t>
                      </a:r>
                      <a:endParaRPr lang="en-US" b="0" strike="sngStrike" dirty="0">
                        <a:solidFill>
                          <a:srgbClr val="FF0000"/>
                        </a:solidFill>
                      </a:endParaRPr>
                    </a:p>
                  </a:txBody>
                  <a:tcPr/>
                </a:tc>
              </a:tr>
              <a:tr h="370840">
                <a:tc>
                  <a:txBody>
                    <a:bodyPr/>
                    <a:lstStyle/>
                    <a:p>
                      <a:r>
                        <a:rPr lang="en-US" dirty="0" err="1" smtClean="0"/>
                        <a:t>letmein</a:t>
                      </a:r>
                      <a:endParaRPr lang="en-US" dirty="0"/>
                    </a:p>
                  </a:txBody>
                  <a:tcPr/>
                </a:tc>
                <a:tc>
                  <a:txBody>
                    <a:bodyPr/>
                    <a:lstStyle/>
                    <a:p>
                      <a:r>
                        <a:rPr lang="en-US" dirty="0" smtClean="0"/>
                        <a:t>12345</a:t>
                      </a:r>
                      <a:endParaRPr lang="en-US" dirty="0"/>
                    </a:p>
                  </a:txBody>
                  <a:tcPr/>
                </a:tc>
                <a:tc>
                  <a:txBody>
                    <a:bodyPr/>
                    <a:lstStyle/>
                    <a:p>
                      <a:r>
                        <a:rPr lang="en-US" b="1" dirty="0" smtClean="0">
                          <a:solidFill>
                            <a:srgbClr val="00B050"/>
                          </a:solidFill>
                        </a:rPr>
                        <a:t>123456</a:t>
                      </a:r>
                      <a:endParaRPr lang="en-US" b="1" dirty="0">
                        <a:solidFill>
                          <a:srgbClr val="00B050"/>
                        </a:solidFill>
                      </a:endParaRPr>
                    </a:p>
                  </a:txBody>
                  <a:tcPr/>
                </a:tc>
                <a:tc>
                  <a:txBody>
                    <a:bodyPr/>
                    <a:lstStyle/>
                    <a:p>
                      <a:r>
                        <a:rPr lang="en-US" dirty="0" smtClean="0"/>
                        <a:t>111111</a:t>
                      </a:r>
                      <a:endParaRPr lang="en-US" dirty="0"/>
                    </a:p>
                  </a:txBody>
                  <a:tcPr/>
                </a:tc>
                <a:tc>
                  <a:txBody>
                    <a:bodyPr/>
                    <a:lstStyle/>
                    <a:p>
                      <a:r>
                        <a:rPr lang="en-US" dirty="0" smtClean="0"/>
                        <a:t>12345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123456</a:t>
                      </a:r>
                    </a:p>
                  </a:txBody>
                  <a:tcPr/>
                </a:tc>
              </a:tr>
              <a:tr h="370840">
                <a:tc>
                  <a:txBody>
                    <a:bodyPr/>
                    <a:lstStyle/>
                    <a:p>
                      <a:r>
                        <a:rPr lang="en-US" dirty="0"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smtClean="0"/>
                        <a:t>…</a:t>
                      </a:r>
                      <a:endParaRPr lang="en-US" dirty="0"/>
                    </a:p>
                  </a:txBody>
                  <a:tcPr/>
                </a:tc>
                <a:tc>
                  <a:txBody>
                    <a:bodyPr/>
                    <a:lstStyle/>
                    <a:p>
                      <a:r>
                        <a:rPr lang="en-US" dirty="0" smtClean="0"/>
                        <a:t>…</a:t>
                      </a:r>
                      <a:endParaRPr lang="en-US" dirty="0"/>
                    </a:p>
                  </a:txBody>
                  <a:tcPr/>
                </a:tc>
              </a:tr>
              <a:tr h="370840">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Passw0rd</a:t>
                      </a:r>
                    </a:p>
                  </a:txBody>
                  <a:tcPr/>
                </a:tc>
                <a:tc>
                  <a:txBody>
                    <a:bodyPr/>
                    <a:lstStyle/>
                    <a:p>
                      <a:r>
                        <a:rPr lang="en-US" dirty="0" smtClean="0"/>
                        <a:t>qwerty1</a:t>
                      </a:r>
                      <a:endParaRPr lang="en-US" dirty="0"/>
                    </a:p>
                  </a:txBody>
                  <a:tcPr/>
                </a:tc>
                <a:tc>
                  <a:txBody>
                    <a:bodyPr/>
                    <a:lstStyle/>
                    <a:p>
                      <a:r>
                        <a:rPr lang="en-US" dirty="0" err="1" smtClean="0"/>
                        <a:t>letmein</a:t>
                      </a:r>
                      <a:endParaRPr lang="en-US" dirty="0"/>
                    </a:p>
                  </a:txBody>
                  <a:tcPr/>
                </a:tc>
                <a:tc>
                  <a:txBody>
                    <a:bodyPr/>
                    <a:lstStyle/>
                    <a:p>
                      <a:r>
                        <a:rPr lang="en-US" dirty="0" smtClean="0"/>
                        <a:t>password</a:t>
                      </a:r>
                      <a:endParaRPr lang="en-US" dirty="0"/>
                    </a:p>
                  </a:txBody>
                  <a:tcPr/>
                </a:tc>
                <a:tc>
                  <a:txBody>
                    <a:bodyPr/>
                    <a:lstStyle/>
                    <a:p>
                      <a:r>
                        <a:rPr lang="en-US" dirty="0" smtClean="0"/>
                        <a:t>baseball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a:t>
                      </a:r>
                    </a:p>
                  </a:txBody>
                  <a:tcPr/>
                </a:tc>
              </a:tr>
              <a:tr h="370840">
                <a:tc>
                  <a:txBody>
                    <a:bodyPr/>
                    <a:lstStyle/>
                    <a:p>
                      <a:r>
                        <a:rPr lang="en-US" dirty="0" smtClean="0"/>
                        <a:t>qwerty1</a:t>
                      </a:r>
                      <a:endParaRPr lang="en-US" dirty="0"/>
                    </a:p>
                  </a:txBody>
                  <a:tcPr/>
                </a:tc>
                <a:tc>
                  <a:txBody>
                    <a:bodyPr/>
                    <a:lstStyle/>
                    <a:p>
                      <a:r>
                        <a:rPr lang="en-US" dirty="0" smtClean="0"/>
                        <a:t>qwerty1</a:t>
                      </a:r>
                      <a:endParaRPr lang="en-US" dirty="0"/>
                    </a:p>
                  </a:txBody>
                  <a:tcPr/>
                </a:tc>
                <a:tc>
                  <a:txBody>
                    <a:bodyPr/>
                    <a:lstStyle/>
                    <a:p>
                      <a:r>
                        <a:rPr lang="en-US" dirty="0" smtClean="0"/>
                        <a:t>qwerty</a:t>
                      </a:r>
                      <a:endParaRPr lang="en-US" dirty="0"/>
                    </a:p>
                  </a:txBody>
                  <a:tcPr/>
                </a:tc>
                <a:tc>
                  <a:txBody>
                    <a:bodyPr/>
                    <a:lstStyle/>
                    <a:p>
                      <a:r>
                        <a:rPr lang="en-US" dirty="0" smtClean="0"/>
                        <a:t>qwerty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P@ssw0rd</a:t>
                      </a:r>
                    </a:p>
                  </a:txBody>
                  <a:tcPr/>
                </a:tc>
                <a:tc>
                  <a:txBody>
                    <a:bodyPr/>
                    <a:lstStyle/>
                    <a:p>
                      <a:r>
                        <a:rPr lang="en-US" dirty="0" smtClean="0"/>
                        <a:t>#$H%*@T</a:t>
                      </a:r>
                      <a:endParaRPr lang="en-US" dirty="0"/>
                    </a:p>
                  </a:txBody>
                  <a:tcPr/>
                </a:tc>
                <a:tc>
                  <a:txBody>
                    <a:bodyPr/>
                    <a:lstStyle/>
                    <a:p>
                      <a:r>
                        <a:rPr lang="en-US" dirty="0" smtClean="0"/>
                        <a:t>password</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107D062-7B78-4673-B89D-2359FA285A5D}" type="slidenum">
              <a:rPr lang="en-US" smtClean="0"/>
              <a:pPr/>
              <a:t>68</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 Work</a:t>
            </a:r>
            <a:endParaRPr lang="en-US" dirty="0"/>
          </a:p>
        </p:txBody>
      </p:sp>
      <p:sp>
        <p:nvSpPr>
          <p:cNvPr id="3" name="Content Placeholder 2"/>
          <p:cNvSpPr>
            <a:spLocks noGrp="1"/>
          </p:cNvSpPr>
          <p:nvPr>
            <p:ph idx="1"/>
          </p:nvPr>
        </p:nvSpPr>
        <p:spPr/>
        <p:txBody>
          <a:bodyPr>
            <a:normAutofit/>
          </a:bodyPr>
          <a:lstStyle/>
          <a:p>
            <a:r>
              <a:rPr lang="en-US" dirty="0" smtClean="0"/>
              <a:t>Initial </a:t>
            </a:r>
            <a:r>
              <a:rPr lang="en-US" dirty="0" smtClean="0"/>
              <a:t>password composition policies designed without empirical data [BDP, 2006].</a:t>
            </a:r>
          </a:p>
          <a:p>
            <a:r>
              <a:rPr lang="en-US" dirty="0" smtClean="0"/>
              <a:t>User’s respond to password composition policies in predictable ways [KSKMBCCE, 2011]</a:t>
            </a:r>
          </a:p>
          <a:p>
            <a:r>
              <a:rPr lang="en-US" dirty="0" smtClean="0"/>
              <a:t>Trivial password choices vary widely across contexts [BX, 2012].</a:t>
            </a:r>
          </a:p>
          <a:p>
            <a:r>
              <a:rPr lang="en-US" dirty="0" smtClean="0"/>
              <a:t>No theoretical models of password composition policies.</a:t>
            </a:r>
          </a:p>
          <a:p>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6</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Rankings </a:t>
            </a:r>
            <a:r>
              <a:rPr lang="en-US" dirty="0" err="1" smtClean="0"/>
              <a:t>vs</a:t>
            </a:r>
            <a:r>
              <a:rPr lang="en-US" dirty="0" smtClean="0"/>
              <a:t> Normalized Probabilities</a:t>
            </a:r>
            <a:endParaRPr lang="en-US" dirty="0"/>
          </a:p>
        </p:txBody>
      </p:sp>
      <p:sp>
        <p:nvSpPr>
          <p:cNvPr id="3" name="Content Placeholder 2"/>
          <p:cNvSpPr>
            <a:spLocks noGrp="1"/>
          </p:cNvSpPr>
          <p:nvPr>
            <p:ph idx="1"/>
          </p:nvPr>
        </p:nvSpPr>
        <p:spPr/>
        <p:txBody>
          <a:bodyPr/>
          <a:lstStyle/>
          <a:p>
            <a:pPr>
              <a:buNone/>
            </a:pPr>
            <a:r>
              <a:rPr lang="en-US" dirty="0" smtClean="0"/>
              <a:t>Let x,y</a:t>
            </a:r>
            <a:r>
              <a:rPr lang="en-US" dirty="0" smtClean="0">
                <a:sym typeface="Mathematica1Mono"/>
              </a:rPr>
              <a:t>A</a:t>
            </a:r>
            <a:r>
              <a:rPr lang="en-US" baseline="-25000" dirty="0" smtClean="0">
                <a:sym typeface="Mathematica1Mono"/>
              </a:rPr>
              <a:t>1</a:t>
            </a:r>
            <a:r>
              <a:rPr lang="en-US" dirty="0" smtClean="0">
                <a:sym typeface="Mathematica1"/>
              </a:rPr>
              <a:t>  </a:t>
            </a:r>
            <a:r>
              <a:rPr lang="en-US" dirty="0" smtClean="0">
                <a:sym typeface="Mathematica1Mono"/>
              </a:rPr>
              <a:t>A</a:t>
            </a:r>
            <a:r>
              <a:rPr lang="en-US" baseline="-25000" dirty="0" smtClean="0">
                <a:sym typeface="Mathematica1Mono"/>
              </a:rPr>
              <a:t>2</a:t>
            </a:r>
            <a:r>
              <a:rPr lang="en-US" dirty="0" smtClean="0">
                <a:sym typeface="Mathematica1Mono"/>
              </a:rPr>
              <a:t>.Su</a:t>
            </a:r>
            <a:r>
              <a:rPr lang="en-US" dirty="0" smtClean="0"/>
              <a:t>ppose that Pr[x|</a:t>
            </a:r>
            <a:r>
              <a:rPr lang="en-US" dirty="0" smtClean="0">
                <a:sym typeface="Mathematica1Mono"/>
              </a:rPr>
              <a:t>A</a:t>
            </a:r>
            <a:r>
              <a:rPr lang="en-US" baseline="-25000" dirty="0" smtClean="0">
                <a:sym typeface="Mathematica1Mono"/>
              </a:rPr>
              <a:t>1</a:t>
            </a:r>
            <a:r>
              <a:rPr lang="en-US" dirty="0" smtClean="0"/>
              <a:t>]&gt;Pr[y|</a:t>
            </a:r>
            <a:r>
              <a:rPr lang="en-US" dirty="0" smtClean="0">
                <a:sym typeface="Mathematica1Mono"/>
              </a:rPr>
              <a:t>A</a:t>
            </a:r>
            <a:r>
              <a:rPr lang="en-US" baseline="-25000" dirty="0" smtClean="0">
                <a:sym typeface="Mathematica1Mono"/>
              </a:rPr>
              <a:t>1</a:t>
            </a:r>
            <a:r>
              <a:rPr lang="en-US" dirty="0" smtClean="0"/>
              <a:t>]. Is Pr[x|</a:t>
            </a:r>
            <a:r>
              <a:rPr lang="en-US" dirty="0" smtClean="0">
                <a:sym typeface="Mathematica1Mono"/>
              </a:rPr>
              <a:t>A</a:t>
            </a:r>
            <a:r>
              <a:rPr lang="en-US" baseline="-25000" dirty="0" smtClean="0">
                <a:sym typeface="Mathematica1Mono"/>
              </a:rPr>
              <a:t>2</a:t>
            </a:r>
            <a:r>
              <a:rPr lang="en-US" dirty="0" smtClean="0"/>
              <a:t>]&gt;Pr[y|</a:t>
            </a:r>
            <a:r>
              <a:rPr lang="en-US" dirty="0" smtClean="0">
                <a:sym typeface="Mathematica1Mono"/>
              </a:rPr>
              <a:t>A</a:t>
            </a:r>
            <a:r>
              <a:rPr lang="en-US" baseline="-25000" dirty="0" smtClean="0">
                <a:sym typeface="Mathematica1Mono"/>
              </a:rPr>
              <a:t>2</a:t>
            </a:r>
            <a:r>
              <a:rPr lang="en-US" dirty="0" smtClean="0"/>
              <a:t>]? </a:t>
            </a:r>
          </a:p>
          <a:p>
            <a:pPr>
              <a:buNone/>
            </a:pPr>
            <a:endParaRPr lang="en-US" dirty="0" smtClean="0"/>
          </a:p>
          <a:p>
            <a:pPr>
              <a:buNone/>
            </a:pPr>
            <a:r>
              <a:rPr lang="en-US" dirty="0" smtClean="0"/>
              <a:t>Normalized Probabilities: Yes!</a:t>
            </a:r>
          </a:p>
          <a:p>
            <a:pPr>
              <a:buNone/>
            </a:pPr>
            <a:endParaRPr lang="en-US" baseline="-25000" dirty="0" smtClean="0"/>
          </a:p>
          <a:p>
            <a:pPr>
              <a:buNone/>
            </a:pPr>
            <a:endParaRPr lang="en-US" baseline="-25000" dirty="0"/>
          </a:p>
        </p:txBody>
      </p:sp>
      <p:graphicFrame>
        <p:nvGraphicFramePr>
          <p:cNvPr id="6" name="Object 5"/>
          <p:cNvGraphicFramePr>
            <a:graphicFrameLocks noChangeAspect="1"/>
          </p:cNvGraphicFramePr>
          <p:nvPr/>
        </p:nvGraphicFramePr>
        <p:xfrm>
          <a:off x="685800" y="4038600"/>
          <a:ext cx="7790873" cy="1066800"/>
        </p:xfrm>
        <a:graphic>
          <a:graphicData uri="http://schemas.openxmlformats.org/presentationml/2006/ole">
            <mc:AlternateContent xmlns:mc="http://schemas.openxmlformats.org/markup-compatibility/2006">
              <mc:Choice xmlns:v="urn:schemas-microsoft-com:vml" Requires="v">
                <p:oleObj spid="_x0000_s96347" name="Equation" r:id="rId3" imgW="3060360" imgH="419040" progId="Equation.3">
                  <p:embed/>
                </p:oleObj>
              </mc:Choice>
              <mc:Fallback>
                <p:oleObj name="Equation" r:id="rId3" imgW="306036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779087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3107D062-7B78-4673-B89D-2359FA285A5D}" type="slidenum">
              <a:rPr lang="en-US" smtClean="0"/>
              <a:pPr/>
              <a:t>69</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38100" y="285750"/>
            <a:ext cx="9410700" cy="63436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70</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Line Results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42875" y="1676400"/>
            <a:ext cx="9001125" cy="31623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107D062-7B78-4673-B89D-2359FA285A5D}" type="slidenum">
              <a:rPr lang="en-US" smtClean="0"/>
              <a:pPr/>
              <a:t>71</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14400" y="1752600"/>
            <a:ext cx="7343775" cy="208597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3857625"/>
            <a:ext cx="9239250" cy="23145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107D062-7B78-4673-B89D-2359FA285A5D}" type="slidenum">
              <a:rPr lang="en-US" smtClean="0"/>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Optimal solution was better under negative rules.</a:t>
            </a:r>
          </a:p>
          <a:p>
            <a:r>
              <a:rPr lang="en-US" dirty="0" smtClean="0"/>
              <a:t>However, sampled solutions were much better with positive rules.</a:t>
            </a:r>
          </a:p>
          <a:p>
            <a:r>
              <a:rPr lang="en-US" dirty="0" smtClean="0"/>
              <a:t>Interesting Directions:</a:t>
            </a:r>
          </a:p>
          <a:p>
            <a:pPr lvl="1"/>
            <a:r>
              <a:rPr lang="en-US" dirty="0" smtClean="0"/>
              <a:t>Additional Rules?</a:t>
            </a:r>
          </a:p>
          <a:p>
            <a:pPr lvl="1"/>
            <a:r>
              <a:rPr lang="en-US" dirty="0" smtClean="0"/>
              <a:t>Is the Normalized Probabilities Model reasonable?</a:t>
            </a:r>
          </a:p>
          <a:p>
            <a:pPr lvl="1"/>
            <a:r>
              <a:rPr lang="en-US" dirty="0" smtClean="0"/>
              <a:t>General experiment in preference list model?</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73</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	</a:t>
            </a:r>
            <a:endParaRPr lang="en-US" dirty="0"/>
          </a:p>
        </p:txBody>
      </p:sp>
      <p:sp>
        <p:nvSpPr>
          <p:cNvPr id="3" name="Content Placeholder 2"/>
          <p:cNvSpPr>
            <a:spLocks noGrp="1"/>
          </p:cNvSpPr>
          <p:nvPr>
            <p:ph idx="1"/>
          </p:nvPr>
        </p:nvSpPr>
        <p:spPr/>
        <p:txBody>
          <a:bodyPr/>
          <a:lstStyle/>
          <a:p>
            <a:r>
              <a:rPr lang="en-US" dirty="0" smtClean="0"/>
              <a:t>Efficient approximation algorithm in negative rules setting with normalized probabilities assumption?</a:t>
            </a:r>
          </a:p>
          <a:p>
            <a:endParaRPr lang="en-US" dirty="0" smtClean="0"/>
          </a:p>
          <a:p>
            <a:r>
              <a:rPr lang="en-US" dirty="0" smtClean="0"/>
              <a:t>Adversary with limited background knowledge about the user (e.g., age, gender, birthday).</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a:t>
            </a:r>
            <a:endParaRPr lang="en-US" dirty="0"/>
          </a:p>
        </p:txBody>
      </p:sp>
      <p:sp>
        <p:nvSpPr>
          <p:cNvPr id="3" name="Content Placeholder 2"/>
          <p:cNvSpPr>
            <a:spLocks noGrp="1"/>
          </p:cNvSpPr>
          <p:nvPr>
            <p:ph idx="1"/>
          </p:nvPr>
        </p:nvSpPr>
        <p:spPr>
          <a:xfrm>
            <a:off x="457200" y="1600201"/>
            <a:ext cx="8229600" cy="1143000"/>
          </a:xfrm>
        </p:spPr>
        <p:txBody>
          <a:bodyPr/>
          <a:lstStyle/>
          <a:p>
            <a:pPr>
              <a:buNone/>
            </a:pPr>
            <a:r>
              <a:rPr lang="en-US" dirty="0" smtClean="0"/>
              <a:t>We initiate an </a:t>
            </a:r>
            <a:r>
              <a:rPr lang="en-US" i="1" dirty="0" smtClean="0"/>
              <a:t>algorithmic</a:t>
            </a:r>
            <a:r>
              <a:rPr lang="en-US" dirty="0" smtClean="0"/>
              <a:t> study of password composition policies.</a:t>
            </a:r>
            <a:endParaRPr lang="en-US" dirty="0"/>
          </a:p>
        </p:txBody>
      </p:sp>
      <p:graphicFrame>
        <p:nvGraphicFramePr>
          <p:cNvPr id="6" name="Diagram 5"/>
          <p:cNvGraphicFramePr/>
          <p:nvPr>
            <p:extLst>
              <p:ext uri="{D42A27DB-BD31-4B8C-83A1-F6EECF244321}">
                <p14:modId xmlns:p14="http://schemas.microsoft.com/office/powerpoint/2010/main" val="2352047748"/>
              </p:ext>
            </p:extLst>
          </p:nvPr>
        </p:nvGraphicFramePr>
        <p:xfrm>
          <a:off x="-152400" y="2565400"/>
          <a:ext cx="9296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107D062-7B78-4673-B89D-2359FA285A5D}" type="slidenum">
              <a:rPr lang="en-US" smtClean="0"/>
              <a:pPr/>
              <a:t>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User Model</a:t>
            </a:r>
          </a:p>
          <a:p>
            <a:r>
              <a:rPr lang="en-US" dirty="0" smtClean="0"/>
              <a:t>Policy Structure</a:t>
            </a:r>
          </a:p>
          <a:p>
            <a:r>
              <a:rPr lang="en-US" dirty="0" smtClean="0"/>
              <a:t>Goal</a:t>
            </a:r>
          </a:p>
          <a:p>
            <a:r>
              <a:rPr lang="en-US" dirty="0" smtClean="0"/>
              <a:t>Algorithms and Reductions</a:t>
            </a:r>
          </a:p>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3107D062-7B78-4673-B89D-2359FA285A5D}"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8245</TotalTime>
  <Words>4863</Words>
  <Application>Microsoft Office PowerPoint</Application>
  <PresentationFormat>On-screen Show (4:3)</PresentationFormat>
  <Paragraphs>1414</Paragraphs>
  <Slides>75</Slides>
  <Notes>38</Notes>
  <HiddenSlides>10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2" baseType="lpstr">
      <vt:lpstr>Arial</vt:lpstr>
      <vt:lpstr>Calibri</vt:lpstr>
      <vt:lpstr>Cambria Math</vt:lpstr>
      <vt:lpstr>Mathematica1Mono</vt:lpstr>
      <vt:lpstr>Mathematica1</vt:lpstr>
      <vt:lpstr>Office Theme</vt:lpstr>
      <vt:lpstr>Equation</vt:lpstr>
      <vt:lpstr>Optimizing Password Composition Policies</vt:lpstr>
      <vt:lpstr>PowerPoint Presentation</vt:lpstr>
      <vt:lpstr>Password Composition Policy</vt:lpstr>
      <vt:lpstr>How Do Users Respond?</vt:lpstr>
      <vt:lpstr>Problem: Predictable Passwords</vt:lpstr>
      <vt:lpstr>Predictable Responses</vt:lpstr>
      <vt:lpstr>Previous Work</vt:lpstr>
      <vt:lpstr>Our Contributions</vt:lpstr>
      <vt:lpstr>Outline</vt:lpstr>
      <vt:lpstr>Rankings Model</vt:lpstr>
      <vt:lpstr>Rankings Model: Example 1</vt:lpstr>
      <vt:lpstr>Rankings Model: Example 1</vt:lpstr>
      <vt:lpstr>Rankings Model: Example 2</vt:lpstr>
      <vt:lpstr>Warm-up</vt:lpstr>
      <vt:lpstr>Warm-up</vt:lpstr>
      <vt:lpstr>Outline</vt:lpstr>
      <vt:lpstr>Positive Rules</vt:lpstr>
      <vt:lpstr>Positive Rules - Example</vt:lpstr>
      <vt:lpstr>Negative Rules</vt:lpstr>
      <vt:lpstr>Negative Rules - Example</vt:lpstr>
      <vt:lpstr>Singleton Rules</vt:lpstr>
      <vt:lpstr>Outline</vt:lpstr>
      <vt:lpstr>Online Attack</vt:lpstr>
      <vt:lpstr>The Wrong Goal</vt:lpstr>
      <vt:lpstr>Goal: Optimize p(k,A)</vt:lpstr>
      <vt:lpstr>p(k,A) - Example</vt:lpstr>
      <vt:lpstr>Even Better Goal?</vt:lpstr>
      <vt:lpstr>Outline</vt:lpstr>
      <vt:lpstr>Results</vt:lpstr>
      <vt:lpstr>Negative Rules are Hard!</vt:lpstr>
      <vt:lpstr>Reduction</vt:lpstr>
      <vt:lpstr>Reduction (Preference Lists)</vt:lpstr>
      <vt:lpstr>Reduction (Preference Lists)</vt:lpstr>
      <vt:lpstr>Reduction (Preference Lists)</vt:lpstr>
      <vt:lpstr>Reduction (Rules)</vt:lpstr>
      <vt:lpstr>Reduction (Rules)</vt:lpstr>
      <vt:lpstr>Reduction (Rules)</vt:lpstr>
      <vt:lpstr>Reduction (Rules)</vt:lpstr>
      <vt:lpstr>Reduction (Rules)</vt:lpstr>
      <vt:lpstr>Reduction (Rules)</vt:lpstr>
      <vt:lpstr>Reduction (Rules)</vt:lpstr>
      <vt:lpstr>Reduction (Rules)</vt:lpstr>
      <vt:lpstr>Reduction (Rules)</vt:lpstr>
      <vt:lpstr>Reduction</vt:lpstr>
      <vt:lpstr>Results</vt:lpstr>
      <vt:lpstr>Key Difference: Positive vs. Negative</vt:lpstr>
      <vt:lpstr>Positive Rules</vt:lpstr>
      <vt:lpstr>Positive Rules</vt:lpstr>
      <vt:lpstr>Positive Rules Algorithm</vt:lpstr>
      <vt:lpstr>Results</vt:lpstr>
      <vt:lpstr>Results</vt:lpstr>
      <vt:lpstr>Sampling Algorithm</vt:lpstr>
      <vt:lpstr>Sampling Lemma</vt:lpstr>
      <vt:lpstr>Sampling Lemma</vt:lpstr>
      <vt:lpstr>Sampling Lemma</vt:lpstr>
      <vt:lpstr>Sampling Lemma</vt:lpstr>
      <vt:lpstr>Sampling Lemma</vt:lpstr>
      <vt:lpstr>Sampling Lemma</vt:lpstr>
      <vt:lpstr>Sampling Algorithm</vt:lpstr>
      <vt:lpstr>Results</vt:lpstr>
      <vt:lpstr>Rankings Model - Large k</vt:lpstr>
      <vt:lpstr>Reduction</vt:lpstr>
      <vt:lpstr>Reduction</vt:lpstr>
      <vt:lpstr>Outline</vt:lpstr>
      <vt:lpstr>RockYou Dataset</vt:lpstr>
      <vt:lpstr>Normalized Probabilities</vt:lpstr>
      <vt:lpstr>Normalized Probabilities</vt:lpstr>
      <vt:lpstr>Rankings vs Normalized Probabilities</vt:lpstr>
      <vt:lpstr>Rankings vs Normalized Probabilities</vt:lpstr>
      <vt:lpstr>Rankings vs Normalized Probabilities</vt:lpstr>
      <vt:lpstr>PowerPoint Presentation</vt:lpstr>
      <vt:lpstr>Base Line Results</vt:lpstr>
      <vt:lpstr>Results</vt:lpstr>
      <vt:lpstr>Discussion</vt:lpstr>
      <vt:lpstr>Open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Password Composition Policies</dc:title>
  <dc:creator>jblocki</dc:creator>
  <cp:lastModifiedBy>Jeremiah Blocki</cp:lastModifiedBy>
  <cp:revision>323</cp:revision>
  <dcterms:created xsi:type="dcterms:W3CDTF">2013-02-18T18:36:07Z</dcterms:created>
  <dcterms:modified xsi:type="dcterms:W3CDTF">2013-04-10T14:21:22Z</dcterms:modified>
</cp:coreProperties>
</file>